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632" r:id="rId4"/>
    <p:sldId id="669" r:id="rId5"/>
    <p:sldId id="665" r:id="rId6"/>
    <p:sldId id="664" r:id="rId7"/>
    <p:sldId id="331" r:id="rId8"/>
    <p:sldId id="259" r:id="rId9"/>
    <p:sldId id="260" r:id="rId10"/>
    <p:sldId id="263" r:id="rId11"/>
    <p:sldId id="265" r:id="rId12"/>
    <p:sldId id="666" r:id="rId13"/>
    <p:sldId id="267" r:id="rId14"/>
    <p:sldId id="668" r:id="rId15"/>
    <p:sldId id="273" r:id="rId16"/>
    <p:sldId id="275" r:id="rId17"/>
    <p:sldId id="278" r:id="rId18"/>
    <p:sldId id="279" r:id="rId19"/>
    <p:sldId id="280" r:id="rId20"/>
    <p:sldId id="281" r:id="rId21"/>
    <p:sldId id="285" r:id="rId22"/>
    <p:sldId id="286" r:id="rId23"/>
    <p:sldId id="287" r:id="rId24"/>
    <p:sldId id="288" r:id="rId25"/>
    <p:sldId id="292" r:id="rId26"/>
    <p:sldId id="293" r:id="rId27"/>
    <p:sldId id="294" r:id="rId28"/>
    <p:sldId id="295" r:id="rId29"/>
    <p:sldId id="299" r:id="rId30"/>
    <p:sldId id="300" r:id="rId31"/>
    <p:sldId id="301" r:id="rId32"/>
    <p:sldId id="302" r:id="rId33"/>
    <p:sldId id="307" r:id="rId34"/>
    <p:sldId id="308" r:id="rId35"/>
    <p:sldId id="309" r:id="rId36"/>
    <p:sldId id="313" r:id="rId37"/>
    <p:sldId id="314" r:id="rId38"/>
    <p:sldId id="315" r:id="rId39"/>
    <p:sldId id="672" r:id="rId40"/>
    <p:sldId id="676" r:id="rId41"/>
    <p:sldId id="258" r:id="rId42"/>
    <p:sldId id="685" r:id="rId43"/>
    <p:sldId id="274" r:id="rId44"/>
    <p:sldId id="686" r:id="rId45"/>
    <p:sldId id="678" r:id="rId46"/>
    <p:sldId id="324" r:id="rId47"/>
    <p:sldId id="675" r:id="rId48"/>
    <p:sldId id="687" r:id="rId49"/>
    <p:sldId id="684" r:id="rId50"/>
    <p:sldId id="688" r:id="rId51"/>
    <p:sldId id="681" r:id="rId52"/>
    <p:sldId id="680" r:id="rId53"/>
  </p:sldIdLst>
  <p:sldSz cx="12192000" cy="6858000"/>
  <p:notesSz cx="6858000" cy="9144000"/>
  <p:embeddedFontLst>
    <p:embeddedFont>
      <p:font typeface="Fira Sans" panose="020B0503050000020004" pitchFamily="34" charset="0"/>
      <p:regular r:id="rId55"/>
      <p:bold r:id="rId56"/>
      <p:italic r:id="rId57"/>
      <p:boldItalic r:id="rId58"/>
    </p:embeddedFont>
    <p:embeddedFont>
      <p:font typeface="Fira Sans SemiBold" panose="020B0503050000020004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6" roundtripDataSignature="AMtx7mjpeOcd2IDXbcCAwbjFQPCbWNh2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008C"/>
    <a:srgbClr val="00AA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81B2A9-24CF-45CE-A55E-5EBBD580B38A}">
  <a:tblStyle styleId="{7081B2A9-24CF-45CE-A55E-5EBBD580B38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BE56386E-8C3C-4E0F-AE85-DF4E1A53C42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72"/>
    <p:restoredTop sz="93946"/>
  </p:normalViewPr>
  <p:slideViewPr>
    <p:cSldViewPr snapToGrid="0" snapToObjects="1">
      <p:cViewPr varScale="1">
        <p:scale>
          <a:sx n="70" d="100"/>
          <a:sy n="70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86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BAF65-9EFA-2147-A314-80F7EE7CC8C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7693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5843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7038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255" name="Google Shape;25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262" name="Google Shape;26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273" name="Google Shape;27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283" name="Google Shape;28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320" name="Google Shape;32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334" name="Google Shape;33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342" name="Google Shape;34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982e77d8a4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378" name="Google Shape;378;g982e77d8a4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389" name="Google Shape;38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399" name="Google Shape;39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982e77d8a4_0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g982e77d8a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BAF65-9EFA-2147-A314-80F7EE7CC8C8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10103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436" name="Google Shape;43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982e77d8a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445" name="Google Shape;445;g982e77d8a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982e77d8a4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454" name="Google Shape;454;g982e77d8a4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982e77d8c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491" name="Google Shape;491;g982e77d8c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982e77d8cc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982e77d8cc_1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982e77d8cc_1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982e77d8c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508" name="Google Shape;508;g982e77d8c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982e77d8c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538" name="Google Shape;538;g982e77d8c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982e77d8cc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545" name="Google Shape;545;g982e77d8cc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982e77d8cc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552" name="Google Shape;552;g982e77d8cc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4438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908756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628" name="Google Shape;62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667487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F604A-4AE5-A34A-80ED-A5DE5A4D348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445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F604A-4AE5-A34A-80ED-A5DE5A4D348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99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F604A-4AE5-A34A-80ED-A5DE5A4D348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210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66372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628" name="Google Shape;62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60421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628" name="Google Shape;62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33910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628" name="Google Shape;62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678437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628" name="Google Shape;62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71838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628" name="Google Shape;62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1614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BAF65-9EFA-2147-A314-80F7EE7CC8C8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68504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364564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BAF65-9EFA-2147-A314-80F7EE7CC8C8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7695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BAF65-9EFA-2147-A314-80F7EE7CC8C8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8385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33674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Fira Sans SemiBold"/>
              <a:buNone/>
              <a:defRPr sz="6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2"/>
          <p:cNvSpPr txBox="1">
            <a:spLocks noGrp="1"/>
          </p:cNvSpPr>
          <p:nvPr>
            <p:ph type="title"/>
          </p:nvPr>
        </p:nvSpPr>
        <p:spPr>
          <a:xfrm>
            <a:off x="838200" y="8356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Fira Sans SemiBold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2"/>
          <p:cNvSpPr txBox="1">
            <a:spLocks noGrp="1"/>
          </p:cNvSpPr>
          <p:nvPr>
            <p:ph type="body" idx="1"/>
          </p:nvPr>
        </p:nvSpPr>
        <p:spPr>
          <a:xfrm>
            <a:off x="838200" y="2209799"/>
            <a:ext cx="10515600" cy="396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Fira Sans SemiBold"/>
              <a:buNone/>
              <a:defRPr sz="6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5"/>
          <p:cNvSpPr txBox="1">
            <a:spLocks noGrp="1"/>
          </p:cNvSpPr>
          <p:nvPr>
            <p:ph type="title"/>
          </p:nvPr>
        </p:nvSpPr>
        <p:spPr>
          <a:xfrm>
            <a:off x="838200" y="106181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Fira Sans SemiBold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Fira Sans SemiBold"/>
              <a:buNone/>
              <a:defRPr sz="3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6" name="Google Shape;56;p9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" name="Google Shape;57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Fira Sans SemiBold"/>
              <a:buNone/>
              <a:defRPr sz="3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Fira Sans SemiBold"/>
              <a:buNone/>
              <a:defRPr sz="4400" b="0" i="0" u="none" strike="noStrike" cap="none">
                <a:solidFill>
                  <a:schemeClr val="accent2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9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4.jpeg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0.png"/><Relationship Id="rId7" Type="http://schemas.openxmlformats.org/officeDocument/2006/relationships/image" Target="../media/image34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4.jpeg"/><Relationship Id="rId7" Type="http://schemas.openxmlformats.org/officeDocument/2006/relationships/image" Target="../media/image37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iho.us19.list-manage.com/subscribe/post?u=2051cbf383114e223f84e69c9&amp;id=fbd06750fc" TargetMode="External"/><Relationship Id="rId5" Type="http://schemas.openxmlformats.org/officeDocument/2006/relationships/hyperlink" Target="http://www.siho.be/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tiff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A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0" y="4711547"/>
            <a:ext cx="12192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nl-NL" sz="3200" b="1" dirty="0" err="1">
                <a:solidFill>
                  <a:srgbClr val="00AACC"/>
                </a:solidFill>
                <a:latin typeface="Neo Sans Pro"/>
                <a:ea typeface="Neo Sans Pro" charset="0"/>
                <a:cs typeface="Neo Sans Pro" charset="0"/>
              </a:rPr>
              <a:t>Inclusive</a:t>
            </a:r>
            <a:r>
              <a:rPr lang="nl-NL" sz="3200" b="1" dirty="0">
                <a:solidFill>
                  <a:srgbClr val="00AACC"/>
                </a:solidFill>
                <a:latin typeface="Neo Sans Pro"/>
                <a:ea typeface="Neo Sans Pro" charset="0"/>
                <a:cs typeface="Neo Sans Pro" charset="0"/>
              </a:rPr>
              <a:t> Mobility</a:t>
            </a:r>
          </a:p>
          <a:p>
            <a:pPr algn="ctr"/>
            <a:r>
              <a:rPr lang="nl-NL" sz="3200" b="1" dirty="0">
                <a:solidFill>
                  <a:srgbClr val="00AACC"/>
                </a:solidFill>
                <a:latin typeface="Neo Sans Pro"/>
                <a:ea typeface="Neo Sans Pro" charset="0"/>
                <a:cs typeface="Neo Sans Pro" charset="0"/>
              </a:rPr>
              <a:t>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9A1FEE4-D210-7F44-BBC8-53413B4D4E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4718303" y="1271771"/>
            <a:ext cx="2382981" cy="284786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494C13B-B900-4F49-A0DE-B8645DA20FD8}"/>
              </a:ext>
            </a:extLst>
          </p:cNvPr>
          <p:cNvSpPr txBox="1"/>
          <p:nvPr/>
        </p:nvSpPr>
        <p:spPr>
          <a:xfrm>
            <a:off x="0" y="5373266"/>
            <a:ext cx="12192000" cy="830997"/>
          </a:xfrm>
          <a:prstGeom prst="rect">
            <a:avLst/>
          </a:prstGeom>
          <a:solidFill>
            <a:srgbClr val="00AACC"/>
          </a:solidFill>
        </p:spPr>
        <p:txBody>
          <a:bodyPr wrap="square" rtlCol="0" anchor="ctr">
            <a:spAutoFit/>
          </a:bodyPr>
          <a:lstStyle/>
          <a:p>
            <a:pPr algn="r"/>
            <a:r>
              <a:rPr lang="nl-NL" sz="2400" b="1" dirty="0">
                <a:solidFill>
                  <a:schemeClr val="bg1"/>
                </a:solidFill>
                <a:latin typeface="Neo Sans Pro"/>
                <a:ea typeface="Neo Sans Pro" charset="0"/>
                <a:cs typeface="Neo Sans Pro" charset="0"/>
              </a:rPr>
              <a:t>						Valérie Van Hees</a:t>
            </a:r>
          </a:p>
          <a:p>
            <a:pPr algn="r"/>
            <a:r>
              <a:rPr lang="nl-NL" sz="2400" b="1" dirty="0">
                <a:solidFill>
                  <a:schemeClr val="bg1"/>
                </a:solidFill>
                <a:latin typeface="Neo Sans Pro"/>
                <a:ea typeface="Neo Sans Pro" charset="0"/>
                <a:cs typeface="Neo Sans Pro" charset="0"/>
              </a:rPr>
              <a:t>   Dominique </a:t>
            </a:r>
            <a:r>
              <a:rPr lang="nl-NL" sz="2400" b="1" dirty="0" err="1">
                <a:solidFill>
                  <a:schemeClr val="bg1"/>
                </a:solidFill>
                <a:latin typeface="Neo Sans Pro"/>
                <a:ea typeface="Neo Sans Pro" charset="0"/>
                <a:cs typeface="Neo Sans Pro" charset="0"/>
              </a:rPr>
              <a:t>Montagnese</a:t>
            </a:r>
            <a:r>
              <a:rPr lang="nl-NL" sz="2400" b="1" dirty="0">
                <a:solidFill>
                  <a:schemeClr val="bg1"/>
                </a:solidFill>
                <a:latin typeface="Neo Sans Pro"/>
                <a:ea typeface="Neo Sans Pro" charset="0"/>
                <a:cs typeface="Neo Sans Pro" charset="0"/>
              </a:rPr>
              <a:t>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C1A40A8-B80F-BE42-86BC-C8FF4CFB9622}"/>
              </a:ext>
            </a:extLst>
          </p:cNvPr>
          <p:cNvSpPr txBox="1"/>
          <p:nvPr/>
        </p:nvSpPr>
        <p:spPr>
          <a:xfrm>
            <a:off x="9372600" y="3526971"/>
            <a:ext cx="184731" cy="307777"/>
          </a:xfrm>
          <a:prstGeom prst="rect">
            <a:avLst/>
          </a:prstGeom>
          <a:solidFill>
            <a:srgbClr val="00AACC"/>
          </a:solidFill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4E7C40A-C2FD-7D4B-985B-9B69B90FCACF}"/>
              </a:ext>
            </a:extLst>
          </p:cNvPr>
          <p:cNvSpPr txBox="1"/>
          <p:nvPr/>
        </p:nvSpPr>
        <p:spPr>
          <a:xfrm>
            <a:off x="7772400" y="1861457"/>
            <a:ext cx="184731" cy="307777"/>
          </a:xfrm>
          <a:prstGeom prst="rect">
            <a:avLst/>
          </a:prstGeom>
          <a:solidFill>
            <a:srgbClr val="00AACC"/>
          </a:solidFill>
        </p:spPr>
        <p:txBody>
          <a:bodyPr wrap="non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49087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"/>
          <p:cNvSpPr txBox="1">
            <a:spLocks noGrp="1"/>
          </p:cNvSpPr>
          <p:nvPr>
            <p:ph type="body" idx="1"/>
          </p:nvPr>
        </p:nvSpPr>
        <p:spPr>
          <a:xfrm>
            <a:off x="1125857" y="4823690"/>
            <a:ext cx="10515600" cy="12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2400" dirty="0" err="1">
                <a:latin typeface="+mj-lt"/>
              </a:rPr>
              <a:t>Students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who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received</a:t>
            </a:r>
            <a:r>
              <a:rPr lang="es-ES" sz="2400" dirty="0">
                <a:latin typeface="+mj-lt"/>
              </a:rPr>
              <a:t> a </a:t>
            </a:r>
            <a:r>
              <a:rPr lang="es-ES" sz="2400" b="1" dirty="0" err="1">
                <a:latin typeface="+mj-lt"/>
              </a:rPr>
              <a:t>special</a:t>
            </a:r>
            <a:r>
              <a:rPr lang="es-ES" sz="2400" b="1" dirty="0">
                <a:latin typeface="+mj-lt"/>
              </a:rPr>
              <a:t> </a:t>
            </a:r>
            <a:r>
              <a:rPr lang="es-ES" sz="2400" b="1" dirty="0" err="1">
                <a:latin typeface="+mj-lt"/>
              </a:rPr>
              <a:t>needs</a:t>
            </a:r>
            <a:r>
              <a:rPr lang="es-ES" sz="2400" b="1" dirty="0">
                <a:latin typeface="+mj-lt"/>
              </a:rPr>
              <a:t> </a:t>
            </a:r>
            <a:r>
              <a:rPr lang="es-ES" sz="2400" b="1" dirty="0" err="1">
                <a:latin typeface="+mj-lt"/>
              </a:rPr>
              <a:t>support</a:t>
            </a:r>
            <a:r>
              <a:rPr lang="es-ES" sz="2400" b="1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represent</a:t>
            </a:r>
            <a:r>
              <a:rPr lang="es-ES" sz="2400" dirty="0">
                <a:latin typeface="+mj-lt"/>
              </a:rPr>
              <a:t> </a:t>
            </a:r>
            <a:endParaRPr sz="2400" dirty="0">
              <a:latin typeface="+mj-lt"/>
            </a:endParaRPr>
          </a:p>
          <a:p>
            <a:pPr marL="1143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2400" b="1" dirty="0" err="1">
                <a:solidFill>
                  <a:schemeClr val="accent1"/>
                </a:solidFill>
                <a:latin typeface="+mj-lt"/>
              </a:rPr>
              <a:t>only</a:t>
            </a:r>
            <a:r>
              <a:rPr lang="es-ES" sz="2400" b="1" dirty="0">
                <a:solidFill>
                  <a:schemeClr val="accent1"/>
                </a:solidFill>
                <a:latin typeface="+mj-lt"/>
              </a:rPr>
              <a:t> 0.11-0.18% </a:t>
            </a:r>
            <a:r>
              <a:rPr lang="es-ES" sz="2400" dirty="0">
                <a:latin typeface="+mj-lt"/>
              </a:rPr>
              <a:t>of </a:t>
            </a:r>
            <a:r>
              <a:rPr lang="es-ES" sz="2400" dirty="0" err="1">
                <a:latin typeface="+mj-lt"/>
              </a:rPr>
              <a:t>the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beneficiaries</a:t>
            </a:r>
            <a:r>
              <a:rPr lang="es-ES" sz="2400" dirty="0">
                <a:latin typeface="+mj-lt"/>
              </a:rPr>
              <a:t> in Erasmus+ </a:t>
            </a:r>
            <a:r>
              <a:rPr lang="es-ES" sz="2400" dirty="0" err="1">
                <a:latin typeface="+mj-lt"/>
              </a:rPr>
              <a:t>mobilities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for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Higher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Education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studies</a:t>
            </a:r>
            <a:r>
              <a:rPr lang="es-ES" sz="2400" dirty="0">
                <a:latin typeface="+mj-lt"/>
              </a:rPr>
              <a:t> and </a:t>
            </a:r>
            <a:r>
              <a:rPr lang="es-ES" sz="2400" dirty="0" err="1">
                <a:latin typeface="+mj-lt"/>
              </a:rPr>
              <a:t>traineeships</a:t>
            </a:r>
            <a:r>
              <a:rPr lang="es-ES" sz="2400" dirty="0">
                <a:latin typeface="+mj-l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+mj-lt"/>
              </a:rPr>
              <a:t>over</a:t>
            </a:r>
            <a:r>
              <a:rPr lang="es-ES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+mj-lt"/>
              </a:rPr>
              <a:t>the</a:t>
            </a:r>
            <a:r>
              <a:rPr lang="es-ES" sz="24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+mj-lt"/>
              </a:rPr>
              <a:t>past</a:t>
            </a:r>
            <a:r>
              <a:rPr lang="es-ES" sz="2400" b="1" dirty="0">
                <a:solidFill>
                  <a:schemeClr val="accent1"/>
                </a:solidFill>
                <a:latin typeface="+mj-lt"/>
              </a:rPr>
              <a:t> 10 </a:t>
            </a:r>
            <a:r>
              <a:rPr lang="es-ES" sz="2400" b="1" dirty="0" err="1">
                <a:solidFill>
                  <a:schemeClr val="accent1"/>
                </a:solidFill>
                <a:latin typeface="+mj-lt"/>
              </a:rPr>
              <a:t>years</a:t>
            </a:r>
            <a:r>
              <a:rPr lang="es-ES" sz="2400" b="1" dirty="0">
                <a:solidFill>
                  <a:schemeClr val="accent1"/>
                </a:solidFill>
                <a:latin typeface="+mj-lt"/>
              </a:rPr>
              <a:t>.</a:t>
            </a:r>
            <a:endParaRPr sz="2400" b="1" dirty="0">
              <a:latin typeface="+mj-lt"/>
            </a:endParaRPr>
          </a:p>
        </p:txBody>
      </p:sp>
      <p:pic>
        <p:nvPicPr>
          <p:cNvPr id="134" name="Google Shape;134;p8" descr="https://lh5.googleusercontent.com/zcRval968k68WUon8ZyUlGyy5AshqoZxNj6JIewnU8USoPPPnE2nZM9g-JHntr21JC03HxUoob92XRddg8w75s7cZfo_Bdhp2a3yj2aPaa12DdTUmWVBoLhQOl41cr4n1AcaaQ8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4905" y="1814575"/>
            <a:ext cx="5503450" cy="317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16A2EC0-AC36-FA41-904D-3936BD71F8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17529"/>
            <a:ext cx="12185049" cy="57312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B59B70C-AFFE-8444-A906-AEAE49F137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F58B4D9-CE53-614D-B332-CC52B9A57B81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8D18252-DC09-3B40-A590-58C669F06673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137C843-BC74-2F4B-A3E9-2BD18946B651}"/>
              </a:ext>
            </a:extLst>
          </p:cNvPr>
          <p:cNvSpPr txBox="1"/>
          <p:nvPr/>
        </p:nvSpPr>
        <p:spPr>
          <a:xfrm>
            <a:off x="946150" y="706579"/>
            <a:ext cx="10100961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NL" sz="6600" b="1" dirty="0">
                <a:solidFill>
                  <a:schemeClr val="accent1"/>
                </a:solidFill>
                <a:latin typeface="Neo Sans Pro"/>
                <a:ea typeface="Neo Sans Pro" charset="0"/>
                <a:cs typeface="Neo Sans Pro" charset="0"/>
              </a:rPr>
              <a:t>European context</a:t>
            </a: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5379" y="527957"/>
            <a:ext cx="5234287" cy="5480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C6AB800-ED98-C245-9103-D225F7C594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421231A-6456-C841-961A-53A9C7310178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3D4D3DB-5818-EF43-A54D-F5B08EA75D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7966B32-E9E1-114D-BD33-74AE7E0864E2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ACC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ctrTitle"/>
          </p:nvPr>
        </p:nvSpPr>
        <p:spPr>
          <a:xfrm>
            <a:off x="623666" y="1488282"/>
            <a:ext cx="11052517" cy="2694251"/>
          </a:xfrm>
          <a:prstGeom prst="rect">
            <a:avLst/>
          </a:prstGeom>
          <a:solidFill>
            <a:srgbClr val="00AACC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Fira Sans SemiBold"/>
              <a:buNone/>
            </a:pPr>
            <a:r>
              <a:rPr lang="es-ES" sz="6000" b="1" dirty="0">
                <a:solidFill>
                  <a:schemeClr val="lt1"/>
                </a:solidFill>
              </a:rPr>
              <a:t>Inclusive Mobility </a:t>
            </a:r>
            <a:r>
              <a:rPr lang="es-ES" sz="6000" b="1" dirty="0" err="1">
                <a:solidFill>
                  <a:schemeClr val="lt1"/>
                </a:solidFill>
              </a:rPr>
              <a:t>projects</a:t>
            </a:r>
            <a:endParaRPr sz="6000" b="1" dirty="0">
              <a:solidFill>
                <a:schemeClr val="lt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8885367-5355-294F-B333-AEC52030B94C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E0B7103-4766-9E4F-B850-F1C507D2F4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3504F41-8658-7848-A6E8-BA1A33A839AD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</p:spTree>
    <p:extLst>
      <p:ext uri="{BB962C8B-B14F-4D97-AF65-F5344CB8AC3E}">
        <p14:creationId xmlns:p14="http://schemas.microsoft.com/office/powerpoint/2010/main" val="3303960771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"/>
          <p:cNvSpPr txBox="1">
            <a:spLocks noGrp="1"/>
          </p:cNvSpPr>
          <p:nvPr>
            <p:ph type="body" idx="1"/>
          </p:nvPr>
        </p:nvSpPr>
        <p:spPr>
          <a:xfrm>
            <a:off x="882315" y="1248906"/>
            <a:ext cx="10138388" cy="516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s-E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s-ES" dirty="0"/>
          </a:p>
          <a:p>
            <a:pPr lvl="0" indent="-4572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es-ES" sz="6000" b="1" dirty="0" err="1">
                <a:latin typeface="+mj-lt"/>
              </a:rPr>
              <a:t>E</a:t>
            </a:r>
            <a:r>
              <a:rPr lang="es-ES" sz="6000" dirty="0" err="1">
                <a:latin typeface="+mj-lt"/>
              </a:rPr>
              <a:t>nhancing</a:t>
            </a:r>
            <a:r>
              <a:rPr lang="es-ES" sz="6000" dirty="0">
                <a:latin typeface="+mj-lt"/>
              </a:rPr>
              <a:t> a </a:t>
            </a:r>
            <a:r>
              <a:rPr lang="es-ES" sz="6000" dirty="0" err="1">
                <a:latin typeface="+mj-lt"/>
              </a:rPr>
              <a:t>thought-out</a:t>
            </a:r>
            <a:r>
              <a:rPr lang="es-ES" sz="6000" dirty="0">
                <a:latin typeface="+mj-lt"/>
              </a:rPr>
              <a:t> </a:t>
            </a:r>
            <a:r>
              <a:rPr lang="es-ES" sz="6000" b="1" dirty="0" err="1">
                <a:latin typeface="+mj-lt"/>
              </a:rPr>
              <a:t>P</a:t>
            </a:r>
            <a:r>
              <a:rPr lang="es-ES" sz="6000" dirty="0" err="1">
                <a:latin typeface="+mj-lt"/>
              </a:rPr>
              <a:t>olicy</a:t>
            </a:r>
            <a:r>
              <a:rPr lang="es-ES" sz="6000" dirty="0">
                <a:latin typeface="+mj-lt"/>
              </a:rPr>
              <a:t> and </a:t>
            </a:r>
            <a:r>
              <a:rPr lang="es-ES" sz="6000" b="1" dirty="0">
                <a:latin typeface="+mj-lt"/>
              </a:rPr>
              <a:t>F</a:t>
            </a:r>
            <a:r>
              <a:rPr lang="es-ES" sz="6000" dirty="0">
                <a:latin typeface="+mj-lt"/>
              </a:rPr>
              <a:t>ramework </a:t>
            </a:r>
            <a:r>
              <a:rPr lang="es-ES" sz="6000" dirty="0" err="1">
                <a:latin typeface="+mj-lt"/>
              </a:rPr>
              <a:t>on</a:t>
            </a:r>
            <a:r>
              <a:rPr lang="es-ES" sz="6000" dirty="0">
                <a:latin typeface="+mj-lt"/>
              </a:rPr>
              <a:t> </a:t>
            </a:r>
            <a:r>
              <a:rPr lang="es-ES" sz="6000" b="1" dirty="0">
                <a:latin typeface="+mj-lt"/>
              </a:rPr>
              <a:t>I</a:t>
            </a:r>
            <a:r>
              <a:rPr lang="es-ES" sz="6000" dirty="0">
                <a:latin typeface="+mj-lt"/>
              </a:rPr>
              <a:t>nclusive </a:t>
            </a:r>
            <a:r>
              <a:rPr lang="es-ES" sz="6000" b="1" dirty="0">
                <a:latin typeface="+mj-lt"/>
              </a:rPr>
              <a:t>M</a:t>
            </a:r>
            <a:r>
              <a:rPr lang="es-ES" sz="6000" dirty="0">
                <a:latin typeface="+mj-lt"/>
              </a:rPr>
              <a:t>obility </a:t>
            </a:r>
            <a:r>
              <a:rPr lang="es-ES" sz="6000" dirty="0" err="1">
                <a:latin typeface="+mj-lt"/>
              </a:rPr>
              <a:t>across</a:t>
            </a:r>
            <a:r>
              <a:rPr lang="es-ES" sz="6000" dirty="0">
                <a:latin typeface="+mj-lt"/>
              </a:rPr>
              <a:t> </a:t>
            </a:r>
            <a:r>
              <a:rPr lang="es-ES" sz="6000" b="1" dirty="0" err="1">
                <a:latin typeface="+mj-lt"/>
              </a:rPr>
              <a:t>E</a:t>
            </a:r>
            <a:r>
              <a:rPr lang="es-ES" sz="6000" dirty="0" err="1">
                <a:latin typeface="+mj-lt"/>
              </a:rPr>
              <a:t>urope</a:t>
            </a:r>
            <a:r>
              <a:rPr lang="es-ES" sz="6000" dirty="0">
                <a:latin typeface="+mj-lt"/>
              </a:rPr>
              <a:t> (EPFIME)</a:t>
            </a:r>
            <a:endParaRPr lang="es-ES" sz="6000" dirty="0">
              <a:solidFill>
                <a:srgbClr val="5A5B5B"/>
              </a:solidFill>
              <a:highlight>
                <a:srgbClr val="FFFFFF"/>
              </a:highlight>
              <a:latin typeface="+mj-lt"/>
            </a:endParaRPr>
          </a:p>
          <a:p>
            <a:pPr lvl="0" indent="-4572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Examine in-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depth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the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b="1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needs</a:t>
            </a:r>
            <a:r>
              <a:rPr lang="es-ES" sz="6000" b="1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and </a:t>
            </a:r>
            <a:r>
              <a:rPr lang="es-ES" sz="6000" b="1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expectations</a:t>
            </a:r>
            <a:r>
              <a:rPr lang="es-ES" sz="6000" b="1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b="1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on</a:t>
            </a:r>
            <a:r>
              <a:rPr lang="es-ES" sz="6000" b="1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inclusive </a:t>
            </a:r>
            <a:r>
              <a:rPr lang="es-ES" sz="6000" b="1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mobility</a:t>
            </a:r>
            <a:r>
              <a:rPr lang="es-ES" sz="6000" b="1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of </a:t>
            </a:r>
            <a:r>
              <a:rPr lang="es-ES" sz="6000" b="1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national</a:t>
            </a:r>
            <a:r>
              <a:rPr lang="es-ES" sz="6000" b="1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b="1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authorities</a:t>
            </a:r>
            <a:r>
              <a:rPr lang="es-ES" sz="6000" b="1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, </a:t>
            </a:r>
            <a:r>
              <a:rPr lang="es-ES" sz="6000" b="1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students</a:t>
            </a:r>
            <a:r>
              <a:rPr lang="es-ES" sz="6000" b="1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b="1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with</a:t>
            </a:r>
            <a:r>
              <a:rPr lang="es-ES" sz="6000" b="1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b="1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disabilities</a:t>
            </a:r>
            <a:r>
              <a:rPr lang="es-ES" sz="6000" b="1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and </a:t>
            </a:r>
            <a:r>
              <a:rPr lang="es-ES" sz="6000" b="1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higher</a:t>
            </a:r>
            <a:r>
              <a:rPr lang="es-ES" sz="6000" b="1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b="1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education</a:t>
            </a:r>
            <a:r>
              <a:rPr lang="es-ES" sz="6000" b="1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b="1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institutions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across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Europe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, 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while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focusing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on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how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national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authorities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and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higher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education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institutions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can </a:t>
            </a:r>
            <a:r>
              <a:rPr lang="es-ES" sz="6000" b="1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collaborate</a:t>
            </a:r>
            <a:r>
              <a:rPr lang="es-ES" sz="6000" b="1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more </a:t>
            </a:r>
            <a:r>
              <a:rPr lang="es-ES" sz="6000" b="1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strongly</a:t>
            </a:r>
            <a:r>
              <a:rPr lang="es-ES" sz="6000" b="1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to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increase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the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quality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and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the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transportability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of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support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services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for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both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incoming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and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outgoing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students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with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disabilities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in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exchange</a:t>
            </a:r>
            <a:r>
              <a:rPr lang="es-ES" sz="60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6000" dirty="0" err="1">
                <a:solidFill>
                  <a:srgbClr val="5A5B5B"/>
                </a:solidFill>
                <a:highlight>
                  <a:srgbClr val="FFFFFF"/>
                </a:highlight>
                <a:latin typeface="+mj-lt"/>
              </a:rPr>
              <a:t>programmes</a:t>
            </a:r>
            <a:endParaRPr sz="6000" dirty="0">
              <a:latin typeface="+mj-lt"/>
            </a:endParaRPr>
          </a:p>
          <a:p>
            <a:pPr lvl="0" indent="-45720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es-ES" sz="6000" dirty="0" err="1">
                <a:latin typeface="+mj-lt"/>
              </a:rPr>
              <a:t>Period</a:t>
            </a:r>
            <a:r>
              <a:rPr lang="es-ES" sz="6000" dirty="0">
                <a:latin typeface="+mj-lt"/>
              </a:rPr>
              <a:t>: </a:t>
            </a:r>
            <a:r>
              <a:rPr lang="es-ES" sz="6000" dirty="0" err="1">
                <a:latin typeface="+mj-lt"/>
              </a:rPr>
              <a:t>May</a:t>
            </a:r>
            <a:r>
              <a:rPr lang="es-ES" sz="6000" dirty="0">
                <a:latin typeface="+mj-lt"/>
              </a:rPr>
              <a:t> 2019 - </a:t>
            </a:r>
            <a:r>
              <a:rPr lang="es-ES" sz="6000" dirty="0" err="1">
                <a:latin typeface="+mj-lt"/>
              </a:rPr>
              <a:t>May</a:t>
            </a:r>
            <a:r>
              <a:rPr lang="es-ES" sz="6000" dirty="0">
                <a:latin typeface="+mj-lt"/>
              </a:rPr>
              <a:t> 2021</a:t>
            </a:r>
            <a:endParaRPr sz="6000" dirty="0">
              <a:latin typeface="+mj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A105117-4BBA-2742-A5AE-2254E83631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sp>
        <p:nvSpPr>
          <p:cNvPr id="7" name="Google Shape;176;p15">
            <a:extLst>
              <a:ext uri="{FF2B5EF4-FFF2-40B4-BE49-F238E27FC236}">
                <a16:creationId xmlns:a16="http://schemas.microsoft.com/office/drawing/2014/main" id="{D3877DF7-8B78-7641-B6EE-2B59B13BA35F}"/>
              </a:ext>
            </a:extLst>
          </p:cNvPr>
          <p:cNvSpPr/>
          <p:nvPr/>
        </p:nvSpPr>
        <p:spPr>
          <a:xfrm>
            <a:off x="5317067" y="2370666"/>
            <a:ext cx="6466267" cy="1828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71488" marR="0" lvl="0" indent="-31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CC"/>
              </a:buClr>
              <a:buSzPts val="2400"/>
              <a:buFont typeface="Courier New"/>
              <a:buNone/>
            </a:pPr>
            <a:endParaRPr sz="2400" b="0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95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100" dirty="0">
              <a:solidFill>
                <a:srgbClr val="5A5B5B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4095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100" dirty="0">
              <a:solidFill>
                <a:srgbClr val="5A5B5B"/>
              </a:solidFill>
              <a:highlight>
                <a:srgbClr val="FFFFFF"/>
              </a:highlight>
              <a:latin typeface="Fira Sans"/>
              <a:ea typeface="Fira Sans"/>
              <a:cs typeface="Fira Sans"/>
              <a:sym typeface="Fira Sans"/>
            </a:endParaRPr>
          </a:p>
          <a:p>
            <a:pPr marL="866775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s-ES" sz="2400" dirty="0">
                <a:solidFill>
                  <a:srgbClr val="5A5B5B"/>
                </a:solidFill>
                <a:highlight>
                  <a:srgbClr val="FFFFFF"/>
                </a:highlight>
                <a:latin typeface="+mj-lt"/>
                <a:ea typeface="Fira Sans"/>
                <a:cs typeface="Fira Sans"/>
                <a:sym typeface="Fira Sans"/>
              </a:rPr>
              <a:t>.</a:t>
            </a:r>
            <a:r>
              <a:rPr lang="es-ES" sz="2400" u="none" strike="noStrike" cap="none" dirty="0">
                <a:solidFill>
                  <a:schemeClr val="accent1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endParaRPr sz="2400" u="none" strike="noStrike" cap="none" dirty="0">
              <a:solidFill>
                <a:schemeClr val="accent1"/>
              </a:solidFill>
              <a:latin typeface="+mj-lt"/>
              <a:ea typeface="Fira Sans"/>
              <a:cs typeface="Fira Sans"/>
              <a:sym typeface="Fira Sans"/>
            </a:endParaRPr>
          </a:p>
          <a:p>
            <a:pPr marL="4095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71488" marR="0" lvl="0" indent="-3190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CC"/>
              </a:buClr>
              <a:buSzPts val="2400"/>
              <a:buFont typeface="Courier New"/>
              <a:buNone/>
            </a:pP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33FE15A-CDB6-464A-84B3-B304D9DD2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8A0DCF24-9013-444E-91BA-B06D57A63E96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0781109-EADC-C846-AE59-208F1A9DA770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pic>
        <p:nvPicPr>
          <p:cNvPr id="9" name="Google Shape;31;p92">
            <a:extLst>
              <a:ext uri="{FF2B5EF4-FFF2-40B4-BE49-F238E27FC236}">
                <a16:creationId xmlns:a16="http://schemas.microsoft.com/office/drawing/2014/main" id="{F9B8E2B7-F9C8-B543-AD47-0E5848EACB0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315" y="475488"/>
            <a:ext cx="1714580" cy="773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"/>
          <p:cNvSpPr txBox="1">
            <a:spLocks noGrp="1"/>
          </p:cNvSpPr>
          <p:nvPr>
            <p:ph type="body" idx="1"/>
          </p:nvPr>
        </p:nvSpPr>
        <p:spPr>
          <a:xfrm>
            <a:off x="844888" y="1371601"/>
            <a:ext cx="9930723" cy="4771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s-ES" dirty="0"/>
          </a:p>
          <a:p>
            <a:pPr lvl="0" indent="-457200">
              <a:lnSpc>
                <a:spcPct val="14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es-ES" sz="2600" b="1" dirty="0">
                <a:latin typeface="+mj-lt"/>
              </a:rPr>
              <a:t>P</a:t>
            </a:r>
            <a:r>
              <a:rPr lang="es-ES" sz="2600" dirty="0">
                <a:latin typeface="+mj-lt"/>
              </a:rPr>
              <a:t>eer </a:t>
            </a:r>
            <a:r>
              <a:rPr lang="es-ES" sz="2600" b="1" dirty="0" err="1">
                <a:latin typeface="+mj-lt"/>
              </a:rPr>
              <a:t>L</a:t>
            </a:r>
            <a:r>
              <a:rPr lang="es-ES" sz="2600" dirty="0" err="1">
                <a:latin typeface="+mj-lt"/>
              </a:rPr>
              <a:t>earning</a:t>
            </a:r>
            <a:r>
              <a:rPr lang="es-ES" sz="2600" dirty="0">
                <a:latin typeface="+mj-lt"/>
              </a:rPr>
              <a:t> </a:t>
            </a:r>
            <a:r>
              <a:rPr lang="es-ES" sz="2600" b="1" dirty="0" err="1">
                <a:latin typeface="+mj-lt"/>
              </a:rPr>
              <a:t>A</a:t>
            </a:r>
            <a:r>
              <a:rPr lang="es-ES" sz="2600" dirty="0" err="1">
                <a:latin typeface="+mj-lt"/>
              </a:rPr>
              <a:t>ctivities</a:t>
            </a:r>
            <a:r>
              <a:rPr lang="es-ES" sz="2600" dirty="0">
                <a:latin typeface="+mj-lt"/>
              </a:rPr>
              <a:t> and </a:t>
            </a:r>
            <a:r>
              <a:rPr lang="es-ES" sz="2600" b="1" dirty="0" err="1">
                <a:latin typeface="+mj-lt"/>
              </a:rPr>
              <a:t>R</a:t>
            </a:r>
            <a:r>
              <a:rPr lang="es-ES" sz="2600" dirty="0" err="1">
                <a:latin typeface="+mj-lt"/>
              </a:rPr>
              <a:t>esources</a:t>
            </a:r>
            <a:r>
              <a:rPr lang="es-ES" sz="2600" dirty="0">
                <a:latin typeface="+mj-lt"/>
              </a:rPr>
              <a:t> </a:t>
            </a:r>
            <a:r>
              <a:rPr lang="es-ES" sz="2600" b="1" dirty="0" err="1">
                <a:latin typeface="+mj-lt"/>
              </a:rPr>
              <a:t>for</a:t>
            </a:r>
            <a:r>
              <a:rPr lang="es-ES" sz="2600" dirty="0">
                <a:latin typeface="+mj-lt"/>
              </a:rPr>
              <a:t> </a:t>
            </a:r>
            <a:r>
              <a:rPr lang="es-ES" sz="2600" b="1" dirty="0">
                <a:latin typeface="+mj-lt"/>
              </a:rPr>
              <a:t>S</a:t>
            </a:r>
            <a:r>
              <a:rPr lang="es-ES" sz="2600" dirty="0">
                <a:latin typeface="+mj-lt"/>
              </a:rPr>
              <a:t>ocial </a:t>
            </a:r>
            <a:r>
              <a:rPr lang="es-ES" sz="2600" b="1" dirty="0" err="1">
                <a:latin typeface="+mj-lt"/>
              </a:rPr>
              <a:t>I</a:t>
            </a:r>
            <a:r>
              <a:rPr lang="es-ES" sz="2600" dirty="0" err="1">
                <a:latin typeface="+mj-lt"/>
              </a:rPr>
              <a:t>nclusion</a:t>
            </a:r>
            <a:r>
              <a:rPr lang="es-ES" sz="2600" dirty="0">
                <a:latin typeface="+mj-lt"/>
              </a:rPr>
              <a:t> in </a:t>
            </a:r>
            <a:r>
              <a:rPr lang="es-ES" sz="2600" b="1" dirty="0">
                <a:latin typeface="+mj-lt"/>
              </a:rPr>
              <a:t>M</a:t>
            </a:r>
            <a:r>
              <a:rPr lang="es-ES" sz="2600" dirty="0">
                <a:latin typeface="+mj-lt"/>
              </a:rPr>
              <a:t>obility </a:t>
            </a:r>
            <a:r>
              <a:rPr lang="es-ES" sz="2600" b="1" dirty="0" err="1">
                <a:latin typeface="+mj-lt"/>
              </a:rPr>
              <a:t>P</a:t>
            </a:r>
            <a:r>
              <a:rPr lang="es-ES" sz="2600" dirty="0" err="1">
                <a:latin typeface="+mj-lt"/>
              </a:rPr>
              <a:t>rogrammes</a:t>
            </a:r>
            <a:r>
              <a:rPr lang="es-ES" sz="2600" dirty="0">
                <a:latin typeface="+mj-lt"/>
              </a:rPr>
              <a:t> (PLAR-4-SIMP)</a:t>
            </a:r>
            <a:endParaRPr lang="es-ES" sz="2600" i="1" dirty="0">
              <a:solidFill>
                <a:srgbClr val="666666"/>
              </a:solidFill>
              <a:highlight>
                <a:srgbClr val="FFFFFF"/>
              </a:highlight>
              <a:latin typeface="+mj-lt"/>
            </a:endParaRPr>
          </a:p>
          <a:p>
            <a:pPr indent="-457200">
              <a:lnSpc>
                <a:spcPct val="140000"/>
              </a:lnSpc>
              <a:spcBef>
                <a:spcPts val="0"/>
              </a:spcBef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es-ES" sz="2600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Support</a:t>
            </a:r>
            <a:r>
              <a:rPr lang="es-ES" sz="2600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b="1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national</a:t>
            </a:r>
            <a:r>
              <a:rPr lang="es-ES" sz="2600" b="1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b="1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authorities</a:t>
            </a:r>
            <a:r>
              <a:rPr lang="es-ES" sz="2600" b="1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and </a:t>
            </a:r>
            <a:r>
              <a:rPr lang="es-ES" sz="2600" b="1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higher</a:t>
            </a:r>
            <a:r>
              <a:rPr lang="es-ES" sz="2600" b="1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b="1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education</a:t>
            </a:r>
            <a:r>
              <a:rPr lang="es-ES" sz="2600" b="1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b="1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institutions</a:t>
            </a:r>
            <a:r>
              <a:rPr lang="es-ES" sz="2600" b="1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b="1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across</a:t>
            </a:r>
            <a:r>
              <a:rPr lang="es-ES" sz="2600" b="1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EHEA</a:t>
            </a:r>
            <a:r>
              <a:rPr lang="es-ES" sz="2600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in </a:t>
            </a:r>
            <a:r>
              <a:rPr lang="es-ES" sz="2600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the</a:t>
            </a:r>
            <a:r>
              <a:rPr lang="es-ES" sz="2600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reform</a:t>
            </a:r>
            <a:r>
              <a:rPr lang="es-ES" sz="2600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of </a:t>
            </a:r>
            <a:r>
              <a:rPr lang="es-ES" sz="2600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their</a:t>
            </a:r>
            <a:r>
              <a:rPr lang="es-ES" sz="2600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policies</a:t>
            </a:r>
            <a:r>
              <a:rPr lang="es-ES" sz="2600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and </a:t>
            </a:r>
            <a:r>
              <a:rPr lang="es-ES" sz="2600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practices</a:t>
            </a:r>
            <a:r>
              <a:rPr lang="es-ES" sz="2600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to </a:t>
            </a:r>
            <a:r>
              <a:rPr lang="es-ES" sz="2600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widen</a:t>
            </a:r>
            <a:r>
              <a:rPr lang="es-ES" sz="2600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the</a:t>
            </a:r>
            <a:r>
              <a:rPr lang="es-ES" sz="2600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participation</a:t>
            </a:r>
            <a:r>
              <a:rPr lang="es-ES" sz="2600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of </a:t>
            </a:r>
            <a:r>
              <a:rPr lang="es-ES" sz="2600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disadvantaged</a:t>
            </a:r>
            <a:r>
              <a:rPr lang="es-ES" sz="2600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and </a:t>
            </a:r>
            <a:r>
              <a:rPr lang="es-ES" sz="2600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underrepresented</a:t>
            </a:r>
            <a:r>
              <a:rPr lang="es-ES" sz="2600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students</a:t>
            </a:r>
            <a:r>
              <a:rPr lang="es-ES" sz="2600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in </a:t>
            </a:r>
            <a:r>
              <a:rPr lang="es-ES" sz="2600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mobility</a:t>
            </a:r>
            <a:r>
              <a:rPr lang="es-ES" sz="2600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programmes</a:t>
            </a:r>
            <a:r>
              <a:rPr lang="es-ES" sz="2600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through</a:t>
            </a:r>
            <a:r>
              <a:rPr lang="es-ES" sz="2600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1) peer </a:t>
            </a:r>
            <a:r>
              <a:rPr lang="es-ES" sz="2600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learning</a:t>
            </a:r>
            <a:r>
              <a:rPr lang="es-ES" sz="2600" dirty="0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 2) </a:t>
            </a:r>
            <a:r>
              <a:rPr lang="es-ES" sz="2600" dirty="0" err="1">
                <a:solidFill>
                  <a:srgbClr val="666666"/>
                </a:solidFill>
                <a:highlight>
                  <a:srgbClr val="FFFFFF"/>
                </a:highlight>
                <a:latin typeface="+mj-lt"/>
              </a:rPr>
              <a:t>resources</a:t>
            </a:r>
            <a:endParaRPr sz="2600" dirty="0">
              <a:latin typeface="+mj-lt"/>
            </a:endParaRPr>
          </a:p>
          <a:p>
            <a:pPr lvl="0" indent="-45720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 panose="02070309020205020404" pitchFamily="49" charset="0"/>
              <a:buChar char="o"/>
            </a:pPr>
            <a:r>
              <a:rPr lang="es-ES" sz="2600" b="1" dirty="0" err="1">
                <a:latin typeface="+mj-lt"/>
              </a:rPr>
              <a:t>Period</a:t>
            </a:r>
            <a:r>
              <a:rPr lang="es-ES" sz="2600" dirty="0">
                <a:latin typeface="+mj-lt"/>
              </a:rPr>
              <a:t>: </a:t>
            </a:r>
            <a:r>
              <a:rPr lang="es-ES" sz="2600" dirty="0" err="1">
                <a:latin typeface="+mj-lt"/>
              </a:rPr>
              <a:t>May</a:t>
            </a:r>
            <a:r>
              <a:rPr lang="es-ES" sz="2600" dirty="0">
                <a:latin typeface="+mj-lt"/>
              </a:rPr>
              <a:t> 2020 - </a:t>
            </a:r>
            <a:r>
              <a:rPr lang="es-ES" sz="2600" dirty="0" err="1">
                <a:latin typeface="+mj-lt"/>
              </a:rPr>
              <a:t>May</a:t>
            </a:r>
            <a:r>
              <a:rPr lang="es-ES" sz="2600" dirty="0">
                <a:latin typeface="+mj-lt"/>
              </a:rPr>
              <a:t> 2022</a:t>
            </a:r>
            <a:endParaRPr sz="2600" dirty="0">
              <a:latin typeface="+mj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A105117-4BBA-2742-A5AE-2254E83631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33FE15A-CDB6-464A-84B3-B304D9DD2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8A0DCF24-9013-444E-91BA-B06D57A63E96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0781109-EADC-C846-AE59-208F1A9DA770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pic>
        <p:nvPicPr>
          <p:cNvPr id="8" name="Google Shape;21;p24">
            <a:extLst>
              <a:ext uri="{FF2B5EF4-FFF2-40B4-BE49-F238E27FC236}">
                <a16:creationId xmlns:a16="http://schemas.microsoft.com/office/drawing/2014/main" id="{47F578E2-6D30-2D43-ACA2-871207F6268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88" y="585216"/>
            <a:ext cx="2428664" cy="786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0985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8"/>
          <p:cNvGrpSpPr/>
          <p:nvPr/>
        </p:nvGrpSpPr>
        <p:grpSpPr>
          <a:xfrm>
            <a:off x="4441363" y="1718809"/>
            <a:ext cx="4528472" cy="4164365"/>
            <a:chOff x="910763" y="617"/>
            <a:chExt cx="4528472" cy="4164365"/>
          </a:xfrm>
        </p:grpSpPr>
        <p:sp>
          <p:nvSpPr>
            <p:cNvPr id="205" name="Google Shape;205;p18"/>
            <p:cNvSpPr/>
            <p:nvPr/>
          </p:nvSpPr>
          <p:spPr>
            <a:xfrm>
              <a:off x="2269628" y="617"/>
              <a:ext cx="1810742" cy="1810742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8"/>
            <p:cNvSpPr txBox="1"/>
            <p:nvPr/>
          </p:nvSpPr>
          <p:spPr>
            <a:xfrm>
              <a:off x="2534805" y="265794"/>
              <a:ext cx="1280388" cy="1280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Student survey</a:t>
              </a:r>
              <a:endParaRPr/>
            </a:p>
          </p:txBody>
        </p:sp>
        <p:sp>
          <p:nvSpPr>
            <p:cNvPr id="207" name="Google Shape;207;p18"/>
            <p:cNvSpPr/>
            <p:nvPr/>
          </p:nvSpPr>
          <p:spPr>
            <a:xfrm rot="3600000">
              <a:off x="3607278" y="1765455"/>
              <a:ext cx="480703" cy="61112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8"/>
            <p:cNvSpPr txBox="1"/>
            <p:nvPr/>
          </p:nvSpPr>
          <p:spPr>
            <a:xfrm rot="3600000">
              <a:off x="3643331" y="1825235"/>
              <a:ext cx="336492" cy="366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8"/>
            <p:cNvSpPr/>
            <p:nvPr/>
          </p:nvSpPr>
          <p:spPr>
            <a:xfrm>
              <a:off x="3628493" y="2354240"/>
              <a:ext cx="1810742" cy="1810742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8"/>
            <p:cNvSpPr txBox="1"/>
            <p:nvPr/>
          </p:nvSpPr>
          <p:spPr>
            <a:xfrm>
              <a:off x="3893670" y="2619417"/>
              <a:ext cx="1280388" cy="1280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Higher Education Institutions survey</a:t>
              </a:r>
              <a:endParaRPr/>
            </a:p>
          </p:txBody>
        </p:sp>
        <p:sp>
          <p:nvSpPr>
            <p:cNvPr id="211" name="Google Shape;211;p18"/>
            <p:cNvSpPr/>
            <p:nvPr/>
          </p:nvSpPr>
          <p:spPr>
            <a:xfrm rot="10800000">
              <a:off x="2948253" y="2954048"/>
              <a:ext cx="480703" cy="61112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EC00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8"/>
            <p:cNvSpPr/>
            <p:nvPr/>
          </p:nvSpPr>
          <p:spPr>
            <a:xfrm>
              <a:off x="910763" y="2354240"/>
              <a:ext cx="1810742" cy="1810742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8"/>
            <p:cNvSpPr txBox="1"/>
            <p:nvPr/>
          </p:nvSpPr>
          <p:spPr>
            <a:xfrm>
              <a:off x="1175940" y="2619417"/>
              <a:ext cx="1280388" cy="1280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Ministry survey</a:t>
              </a:r>
              <a:endParaRPr/>
            </a:p>
          </p:txBody>
        </p:sp>
        <p:sp>
          <p:nvSpPr>
            <p:cNvPr id="214" name="Google Shape;214;p18"/>
            <p:cNvSpPr/>
            <p:nvPr/>
          </p:nvSpPr>
          <p:spPr>
            <a:xfrm rot="-3600000">
              <a:off x="2248413" y="1789019"/>
              <a:ext cx="480703" cy="61112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8"/>
            <p:cNvSpPr txBox="1"/>
            <p:nvPr/>
          </p:nvSpPr>
          <p:spPr>
            <a:xfrm rot="-3600000">
              <a:off x="2284466" y="1973689"/>
              <a:ext cx="336492" cy="366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body" idx="1"/>
          </p:nvPr>
        </p:nvSpPr>
        <p:spPr>
          <a:xfrm>
            <a:off x="8766719" y="5535174"/>
            <a:ext cx="3450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" sz="1600" b="1" dirty="0">
                <a:solidFill>
                  <a:schemeClr val="accent1"/>
                </a:solidFill>
                <a:latin typeface="+mj-lt"/>
              </a:rPr>
              <a:t>114 </a:t>
            </a:r>
            <a:r>
              <a:rPr lang="es-ES" sz="1600" b="1" dirty="0" err="1">
                <a:solidFill>
                  <a:schemeClr val="accent1"/>
                </a:solidFill>
                <a:latin typeface="+mj-lt"/>
              </a:rPr>
              <a:t>Universities</a:t>
            </a:r>
            <a:r>
              <a:rPr lang="es-ES" sz="16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s-ES" sz="1600" dirty="0" err="1">
                <a:solidFill>
                  <a:schemeClr val="dk1"/>
                </a:solidFill>
                <a:latin typeface="+mj-lt"/>
              </a:rPr>
              <a:t>from</a:t>
            </a:r>
            <a:r>
              <a:rPr lang="es-ES" sz="1600" b="1" dirty="0">
                <a:solidFill>
                  <a:schemeClr val="accent1"/>
                </a:solidFill>
                <a:latin typeface="+mj-lt"/>
              </a:rPr>
              <a:t> 22 </a:t>
            </a:r>
            <a:r>
              <a:rPr lang="es-ES" sz="1600" b="1" dirty="0" err="1">
                <a:solidFill>
                  <a:schemeClr val="accent1"/>
                </a:solidFill>
                <a:latin typeface="+mj-lt"/>
              </a:rPr>
              <a:t>countries</a:t>
            </a:r>
            <a:r>
              <a:rPr lang="es-ES" sz="1600" b="1" dirty="0">
                <a:solidFill>
                  <a:schemeClr val="accent1"/>
                </a:solidFill>
                <a:latin typeface="+mj-lt"/>
              </a:rPr>
              <a:t> </a:t>
            </a:r>
            <a:endParaRPr sz="1400" dirty="0">
              <a:latin typeface="+mj-l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600" b="1" dirty="0">
              <a:solidFill>
                <a:schemeClr val="accent1"/>
              </a:solidFill>
            </a:endParaRPr>
          </a:p>
        </p:txBody>
      </p:sp>
      <p:sp>
        <p:nvSpPr>
          <p:cNvPr id="217" name="Google Shape;217;p18"/>
          <p:cNvSpPr txBox="1"/>
          <p:nvPr/>
        </p:nvSpPr>
        <p:spPr>
          <a:xfrm>
            <a:off x="7220891" y="1490207"/>
            <a:ext cx="47703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1600" b="1" i="0" u="none" strike="noStrike" cap="none" dirty="0">
                <a:solidFill>
                  <a:schemeClr val="accent1"/>
                </a:solidFill>
                <a:latin typeface="+mj-lt"/>
                <a:ea typeface="Fira Sans"/>
                <a:cs typeface="Fira Sans"/>
                <a:sym typeface="Fira Sans"/>
              </a:rPr>
              <a:t>1134 </a:t>
            </a:r>
            <a:r>
              <a:rPr lang="es-ES" sz="1600" b="1" i="0" u="none" strike="noStrike" cap="none" dirty="0" err="1">
                <a:solidFill>
                  <a:schemeClr val="accent1"/>
                </a:solidFill>
                <a:latin typeface="+mj-lt"/>
                <a:ea typeface="Fira Sans"/>
                <a:cs typeface="Fira Sans"/>
                <a:sym typeface="Fira Sans"/>
              </a:rPr>
              <a:t>students</a:t>
            </a:r>
            <a:r>
              <a:rPr lang="es-ES" sz="1600" b="1" i="0" u="none" strike="noStrike" cap="none" dirty="0">
                <a:solidFill>
                  <a:schemeClr val="accent1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600" b="0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with</a:t>
            </a:r>
            <a:r>
              <a:rPr lang="es-ES" sz="1600" b="0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600" b="0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disabilities</a:t>
            </a:r>
            <a:r>
              <a:rPr lang="es-ES" sz="1600" b="0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600" b="0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from</a:t>
            </a:r>
            <a:r>
              <a:rPr lang="es-ES" sz="1600" b="0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600" b="1" i="0" u="none" strike="noStrike" cap="none" dirty="0">
                <a:solidFill>
                  <a:schemeClr val="accent1"/>
                </a:solidFill>
                <a:latin typeface="+mj-lt"/>
                <a:ea typeface="Fira Sans"/>
                <a:cs typeface="Fira Sans"/>
                <a:sym typeface="Fira Sans"/>
              </a:rPr>
              <a:t>30+ </a:t>
            </a:r>
            <a:r>
              <a:rPr lang="es-ES" sz="1600" b="1" i="0" u="none" strike="noStrike" cap="none" dirty="0" err="1">
                <a:solidFill>
                  <a:schemeClr val="accent1"/>
                </a:solidFill>
                <a:latin typeface="+mj-lt"/>
                <a:ea typeface="Fira Sans"/>
                <a:cs typeface="Fira Sans"/>
                <a:sym typeface="Fira Sans"/>
              </a:rPr>
              <a:t>countries</a:t>
            </a:r>
            <a:endParaRPr dirty="0">
              <a:latin typeface="+mj-l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00" b="0" i="0" u="none" strike="noStrike" cap="none" dirty="0">
              <a:solidFill>
                <a:schemeClr val="accent2"/>
              </a:solidFill>
              <a:latin typeface="+mj-lt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1600" b="0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All</a:t>
            </a:r>
            <a:r>
              <a:rPr lang="es-ES" sz="1600" b="0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600" b="0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types</a:t>
            </a:r>
            <a:r>
              <a:rPr lang="es-ES" sz="1600" b="0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of </a:t>
            </a:r>
            <a:r>
              <a:rPr lang="es-ES" sz="1600" b="0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disabilities</a:t>
            </a:r>
            <a:r>
              <a:rPr lang="es-ES" sz="1600" b="0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600" b="0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represented</a:t>
            </a:r>
            <a:r>
              <a:rPr lang="es-ES" sz="1600" b="0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.</a:t>
            </a:r>
            <a:endParaRPr dirty="0">
              <a:latin typeface="+mj-lt"/>
            </a:endParaRPr>
          </a:p>
        </p:txBody>
      </p:sp>
      <p:sp>
        <p:nvSpPr>
          <p:cNvPr id="218" name="Google Shape;218;p18"/>
          <p:cNvSpPr/>
          <p:nvPr/>
        </p:nvSpPr>
        <p:spPr>
          <a:xfrm>
            <a:off x="496957" y="4238589"/>
            <a:ext cx="3679229" cy="164458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EC00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1800" dirty="0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Albania, Andorra, Austria,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Belgium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- French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Community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,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Belgium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-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Flanders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,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Cyprus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,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Czech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Republic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,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Denmark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, Estonia,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Germany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,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Greece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,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Hungary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,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Ireland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,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Italy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,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Kazakhstan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, Liechtenstein,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Luxembourg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, Romania,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Slovak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Republic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,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Slovenia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,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Switzerland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,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Ukraine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,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United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300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Kingdom</a:t>
            </a:r>
            <a:r>
              <a:rPr lang="es-ES" sz="1300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- Scotland</a:t>
            </a:r>
            <a:endParaRPr sz="1300" dirty="0">
              <a:solidFill>
                <a:schemeClr val="accent2"/>
              </a:solidFill>
              <a:latin typeface="+mj-lt"/>
              <a:ea typeface="Fira Sans"/>
              <a:cs typeface="Fira Sans"/>
              <a:sym typeface="Fira Sans"/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" dirty="0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dirty="0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endParaRPr sz="1800" dirty="0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</p:txBody>
      </p:sp>
      <p:sp>
        <p:nvSpPr>
          <p:cNvPr id="219" name="Google Shape;219;p18"/>
          <p:cNvSpPr txBox="1">
            <a:spLocks noGrp="1"/>
          </p:cNvSpPr>
          <p:nvPr>
            <p:ph type="body" idx="1"/>
          </p:nvPr>
        </p:nvSpPr>
        <p:spPr>
          <a:xfrm>
            <a:off x="663750" y="3744538"/>
            <a:ext cx="32826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" sz="1600" b="1" dirty="0">
                <a:solidFill>
                  <a:schemeClr val="accent1"/>
                </a:solidFill>
                <a:latin typeface="+mj-lt"/>
              </a:rPr>
              <a:t>23 </a:t>
            </a:r>
            <a:r>
              <a:rPr lang="es-ES" sz="1600" b="1" dirty="0" err="1">
                <a:solidFill>
                  <a:schemeClr val="accent1"/>
                </a:solidFill>
                <a:latin typeface="+mj-lt"/>
              </a:rPr>
              <a:t>Ministries</a:t>
            </a:r>
            <a:r>
              <a:rPr lang="es-ES" sz="16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s-ES" sz="1600" dirty="0" err="1">
                <a:solidFill>
                  <a:schemeClr val="dk1"/>
                </a:solidFill>
                <a:latin typeface="+mj-lt"/>
              </a:rPr>
              <a:t>from</a:t>
            </a:r>
            <a:r>
              <a:rPr lang="es-ES" sz="1600" b="1" dirty="0">
                <a:solidFill>
                  <a:schemeClr val="accent1"/>
                </a:solidFill>
                <a:latin typeface="+mj-lt"/>
              </a:rPr>
              <a:t> 22 </a:t>
            </a:r>
            <a:r>
              <a:rPr lang="es-ES" sz="1600" b="1" dirty="0" err="1">
                <a:solidFill>
                  <a:schemeClr val="accent1"/>
                </a:solidFill>
                <a:latin typeface="+mj-lt"/>
              </a:rPr>
              <a:t>countries</a:t>
            </a:r>
            <a:r>
              <a:rPr lang="es-ES" sz="1600" b="1" dirty="0">
                <a:solidFill>
                  <a:schemeClr val="accent1"/>
                </a:solidFill>
                <a:latin typeface="+mj-lt"/>
              </a:rPr>
              <a:t> </a:t>
            </a:r>
            <a:endParaRPr sz="1400" dirty="0">
              <a:latin typeface="+mj-l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600" b="1" dirty="0">
              <a:solidFill>
                <a:schemeClr val="accent1"/>
              </a:solidFill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17CA88D9-6F3E-8147-8373-C7EC0034C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664BFE1D-C8B9-7245-95EE-30F5521DE7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234ED294-4E2A-1340-B5E5-98D05D5AA8FF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3B5FCA88-08E4-7645-9A90-C7715C0B9A6C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pic>
        <p:nvPicPr>
          <p:cNvPr id="23" name="Google Shape;31;p92">
            <a:extLst>
              <a:ext uri="{FF2B5EF4-FFF2-40B4-BE49-F238E27FC236}">
                <a16:creationId xmlns:a16="http://schemas.microsoft.com/office/drawing/2014/main" id="{B9D070B0-0179-F341-AD7C-40B24783B6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8949" y="672940"/>
            <a:ext cx="1988901" cy="817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0"/>
          <p:cNvSpPr/>
          <p:nvPr/>
        </p:nvSpPr>
        <p:spPr>
          <a:xfrm>
            <a:off x="1211691" y="1322998"/>
            <a:ext cx="2946600" cy="166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Inclusion in </a:t>
            </a:r>
            <a:r>
              <a:rPr lang="es-ES" sz="240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m</a:t>
            </a:r>
            <a:r>
              <a:rPr lang="es-ES" sz="2400" b="0" i="0" u="none" strike="noStrike" cap="none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obility strategies</a:t>
            </a:r>
            <a:endParaRPr sz="1400" b="0" i="0" u="none" strike="noStrike" cap="none">
              <a:solidFill>
                <a:srgbClr val="000000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sp>
        <p:nvSpPr>
          <p:cNvPr id="231" name="Google Shape;231;p20"/>
          <p:cNvSpPr/>
          <p:nvPr/>
        </p:nvSpPr>
        <p:spPr>
          <a:xfrm>
            <a:off x="4904216" y="1331395"/>
            <a:ext cx="2909400" cy="165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Information</a:t>
            </a:r>
            <a:r>
              <a:rPr lang="es-ES" sz="2400" b="0" i="0" u="none" strike="noStrike" cap="none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s-ES" sz="2400" b="0" i="0" u="none" strike="noStrike" cap="none" dirty="0" err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provision</a:t>
            </a:r>
            <a:r>
              <a:rPr lang="es-ES" sz="2400" b="0" i="0" u="none" strike="noStrike" cap="none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and </a:t>
            </a:r>
            <a:r>
              <a:rPr lang="es-ES" sz="2400" dirty="0" err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m</a:t>
            </a:r>
            <a:r>
              <a:rPr lang="es-ES" sz="2400" b="0" i="0" u="none" strike="noStrike" cap="none" dirty="0" err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obility</a:t>
            </a:r>
            <a:r>
              <a:rPr lang="es-ES" sz="2400" b="0" i="0" u="none" strike="noStrike" cap="none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s-ES" sz="2400" b="0" i="0" u="none" strike="noStrike" cap="none" dirty="0" err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promotion</a:t>
            </a:r>
            <a:endParaRPr sz="1400" b="0" i="0" u="none" strike="noStrike" cap="none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2" name="Google Shape;232;p20"/>
          <p:cNvSpPr/>
          <p:nvPr/>
        </p:nvSpPr>
        <p:spPr>
          <a:xfrm>
            <a:off x="8407153" y="1323007"/>
            <a:ext cx="2946600" cy="163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Grants</a:t>
            </a:r>
            <a:r>
              <a:rPr lang="es-ES" sz="2400" b="0" i="0" u="none" strike="noStrike" cap="none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, </a:t>
            </a:r>
            <a:r>
              <a:rPr lang="es-ES" sz="2400" b="0" i="0" u="none" strike="noStrike" cap="none" dirty="0" err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funding</a:t>
            </a:r>
            <a:r>
              <a:rPr lang="es-ES" sz="2400" b="0" i="0" u="none" strike="noStrike" cap="none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and </a:t>
            </a:r>
            <a:r>
              <a:rPr lang="es-ES" sz="2400" b="0" i="0" u="none" strike="noStrike" cap="none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app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li</a:t>
            </a:r>
            <a:r>
              <a:rPr lang="es-ES" sz="2400" b="0" i="0" u="none" strike="noStrike" cap="none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cation</a:t>
            </a:r>
            <a:endParaRPr sz="1400" b="0" i="0" u="none" strike="noStrike" cap="none" dirty="0">
              <a:solidFill>
                <a:srgbClr val="000000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sp>
        <p:nvSpPr>
          <p:cNvPr id="233" name="Google Shape;233;p20"/>
          <p:cNvSpPr/>
          <p:nvPr/>
        </p:nvSpPr>
        <p:spPr>
          <a:xfrm>
            <a:off x="1211691" y="3745466"/>
            <a:ext cx="2946600" cy="171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Support services</a:t>
            </a:r>
            <a:endParaRPr sz="1400" b="0" i="0" u="none" strike="noStrike" cap="none">
              <a:solidFill>
                <a:srgbClr val="000000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sp>
        <p:nvSpPr>
          <p:cNvPr id="234" name="Google Shape;234;p20"/>
          <p:cNvSpPr/>
          <p:nvPr/>
        </p:nvSpPr>
        <p:spPr>
          <a:xfrm>
            <a:off x="8407153" y="3745465"/>
            <a:ext cx="2946600" cy="171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Awareness and cooperation </a:t>
            </a:r>
            <a:endParaRPr sz="1400" b="0" i="0" u="none" strike="noStrike" cap="none">
              <a:solidFill>
                <a:srgbClr val="000000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sp>
        <p:nvSpPr>
          <p:cNvPr id="235" name="Google Shape;235;p20"/>
          <p:cNvSpPr/>
          <p:nvPr/>
        </p:nvSpPr>
        <p:spPr>
          <a:xfrm>
            <a:off x="4983600" y="3771425"/>
            <a:ext cx="2946600" cy="171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Student life</a:t>
            </a:r>
            <a:endParaRPr sz="1400" b="0" i="0" u="none" strike="noStrike" cap="none">
              <a:solidFill>
                <a:srgbClr val="000000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98736FB-4157-7740-ACDB-6EA8B2412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062A88D-6B3E-7047-8D7B-3931DF2ACA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379267A-0DDC-D84D-8D02-950D415124CF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4AEB1EE-2BD1-EF4D-8EC2-C4A920213DCF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2"/>
          <p:cNvSpPr txBox="1">
            <a:spLocks noGrp="1"/>
          </p:cNvSpPr>
          <p:nvPr>
            <p:ph type="body" idx="1"/>
          </p:nvPr>
        </p:nvSpPr>
        <p:spPr>
          <a:xfrm>
            <a:off x="838200" y="1955799"/>
            <a:ext cx="10515600" cy="3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b="1" dirty="0"/>
          </a:p>
          <a:p>
            <a:pPr marL="114300" lvl="0" indent="0" algn="ctr">
              <a:buNone/>
            </a:pPr>
            <a:r>
              <a:rPr lang="es-ES" b="1" dirty="0">
                <a:solidFill>
                  <a:schemeClr val="accent1"/>
                </a:solidFill>
              </a:rPr>
              <a:t>“ </a:t>
            </a:r>
            <a:r>
              <a:rPr lang="en-US" dirty="0">
                <a:latin typeface="+mj-lt"/>
              </a:rPr>
              <a:t>There is a lack of quantitative and/or qualitative targets in the national policies on participation of students with disabilities and proper data management tools.</a:t>
            </a:r>
            <a:r>
              <a:rPr lang="en-US" dirty="0"/>
              <a:t> </a:t>
            </a:r>
            <a:r>
              <a:rPr lang="es-ES" b="1" dirty="0">
                <a:solidFill>
                  <a:schemeClr val="accent1"/>
                </a:solidFill>
                <a:latin typeface="+mj-lt"/>
              </a:rPr>
              <a:t>”</a:t>
            </a:r>
            <a:r>
              <a:rPr lang="es-ES" dirty="0">
                <a:solidFill>
                  <a:schemeClr val="accent1"/>
                </a:solidFill>
                <a:latin typeface="+mj-lt"/>
              </a:rPr>
              <a:t> </a:t>
            </a:r>
            <a:endParaRPr dirty="0">
              <a:latin typeface="+mj-lt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br>
              <a:rPr lang="es-ES" dirty="0">
                <a:latin typeface="+mj-lt"/>
              </a:rPr>
            </a:br>
            <a:endParaRPr dirty="0">
              <a:latin typeface="+mj-lt"/>
            </a:endParaRPr>
          </a:p>
        </p:txBody>
      </p:sp>
      <p:pic>
        <p:nvPicPr>
          <p:cNvPr id="258" name="Google Shape;258;p22" descr="Speech bubble icon denoting an upcoming quotation from the inclusive mobility framewor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9900" y="1547600"/>
            <a:ext cx="895350" cy="8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2"/>
          <p:cNvSpPr/>
          <p:nvPr/>
        </p:nvSpPr>
        <p:spPr>
          <a:xfrm>
            <a:off x="1018475" y="328800"/>
            <a:ext cx="45096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Inclusion</a:t>
            </a:r>
            <a:r>
              <a:rPr lang="es-ES" sz="2400" b="0" i="0" u="none" strike="noStrike" cap="none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in Mobility </a:t>
            </a:r>
            <a:r>
              <a:rPr lang="es-ES" sz="2400" b="0" i="0" u="none" strike="noStrike" cap="none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strategies</a:t>
            </a:r>
            <a:endParaRPr sz="1400" b="0" i="0" u="none" strike="noStrike" cap="none" dirty="0">
              <a:solidFill>
                <a:srgbClr val="000000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54A657E-CDA2-5646-9282-A6840AA07E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D39C75D-A18D-C248-8E78-293F9C5AE3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9DDCDBB-006D-3D44-8803-ED6B4AED1C79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4F888E9-C5D7-1A4D-B34C-2934E59F5D61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4"/>
          <p:cNvSpPr txBox="1"/>
          <p:nvPr/>
        </p:nvSpPr>
        <p:spPr>
          <a:xfrm>
            <a:off x="1903332" y="2010655"/>
            <a:ext cx="27399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es-ES" sz="2400" b="1" i="0" u="none" strike="noStrike" cap="none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At Ministry level</a:t>
            </a:r>
            <a:endParaRPr>
              <a:latin typeface="+mj-lt"/>
            </a:endParaRPr>
          </a:p>
        </p:txBody>
      </p:sp>
      <p:sp>
        <p:nvSpPr>
          <p:cNvPr id="265" name="Google Shape;265;p24"/>
          <p:cNvSpPr txBox="1"/>
          <p:nvPr/>
        </p:nvSpPr>
        <p:spPr>
          <a:xfrm>
            <a:off x="7644162" y="2030307"/>
            <a:ext cx="32997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es-ES" sz="2400" b="1" i="0" u="none" strike="noStrike" cap="none" dirty="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At </a:t>
            </a:r>
            <a:r>
              <a:rPr lang="es-ES" sz="24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Institutional</a:t>
            </a:r>
            <a:r>
              <a:rPr lang="es-ES" sz="2400" b="1" i="0" u="none" strike="noStrike" cap="none" dirty="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s-ES" sz="2400" b="1" i="0" u="none" strike="noStrike" cap="none" dirty="0" err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level</a:t>
            </a:r>
            <a:endParaRPr dirty="0"/>
          </a:p>
        </p:txBody>
      </p:sp>
      <p:sp>
        <p:nvSpPr>
          <p:cNvPr id="266" name="Google Shape;266;p24"/>
          <p:cNvSpPr txBox="1"/>
          <p:nvPr/>
        </p:nvSpPr>
        <p:spPr>
          <a:xfrm>
            <a:off x="7388492" y="5645346"/>
            <a:ext cx="4605800" cy="5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es-ES" sz="1100" b="1" i="0" u="none" strike="noStrike" cap="none" dirty="0" err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Have</a:t>
            </a:r>
            <a:r>
              <a:rPr lang="es-ES" sz="1100" b="1" i="0" u="none" strike="noStrike" cap="none" dirty="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 inclusive </a:t>
            </a:r>
            <a:r>
              <a:rPr lang="es-ES" sz="1100" b="1" i="0" u="none" strike="noStrike" cap="none" dirty="0" err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mobility</a:t>
            </a:r>
            <a:r>
              <a:rPr lang="es-ES" sz="1100" b="1" i="0" u="none" strike="noStrike" cap="none" dirty="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 in </a:t>
            </a:r>
            <a:r>
              <a:rPr lang="es-ES" sz="1100" b="1" i="0" u="none" strike="noStrike" cap="none" dirty="0" err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their</a:t>
            </a:r>
            <a:r>
              <a:rPr lang="es-ES" sz="1100" b="1" i="0" u="none" strike="noStrike" cap="none" dirty="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s-ES" sz="1100" b="1" i="0" u="none" strike="noStrike" cap="none" dirty="0" err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institutional</a:t>
            </a:r>
            <a:r>
              <a:rPr lang="es-ES" sz="1100" b="1" i="0" u="none" strike="noStrike" cap="none" dirty="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s-ES" sz="1100" b="1" i="0" u="none" strike="noStrike" cap="none" dirty="0" err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strategic</a:t>
            </a:r>
            <a:r>
              <a:rPr lang="es-ES" sz="1100" b="1" i="0" u="none" strike="noStrike" cap="none" dirty="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 plan</a:t>
            </a:r>
            <a:endParaRPr dirty="0"/>
          </a:p>
        </p:txBody>
      </p:sp>
      <p:pic>
        <p:nvPicPr>
          <p:cNvPr id="267" name="Google Shape;267;p24" descr="https://lh6.googleusercontent.com/Mq-Br3JlPS8ETXwQJ5GvCt2mZX1EjTZoeMORxmX97uSop8YjjY6W5scbZ8lr9XydUBezdq6Bl37gEqqPOtVii5I3HE-SasEoWDt9svPhmsvLwagc0tygJAhYut0WoCRkB8_irO1J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6200" y="2870689"/>
            <a:ext cx="3818724" cy="235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4" title="Diagram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0102" y="2811475"/>
            <a:ext cx="3818726" cy="236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4"/>
          <p:cNvSpPr txBox="1"/>
          <p:nvPr/>
        </p:nvSpPr>
        <p:spPr>
          <a:xfrm>
            <a:off x="1312475" y="5369046"/>
            <a:ext cx="39216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es-ES" sz="1100" b="1" i="0" u="none" strike="noStrike" cap="none" dirty="0" err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Have</a:t>
            </a:r>
            <a:r>
              <a:rPr lang="es-ES" sz="1100" b="1" i="0" u="none" strike="noStrike" cap="none" dirty="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s-ES" sz="1100" b="1" i="0" u="none" strike="noStrike" cap="none" dirty="0" err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mobility</a:t>
            </a:r>
            <a:r>
              <a:rPr lang="es-ES" sz="1100" b="1" i="0" u="none" strike="noStrike" cap="none" dirty="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 targets </a:t>
            </a:r>
            <a:r>
              <a:rPr lang="es-ES" sz="1100" b="1" i="0" u="none" strike="noStrike" cap="none" dirty="0" err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for</a:t>
            </a:r>
            <a:r>
              <a:rPr lang="es-ES" sz="1100" b="1" i="0" u="none" strike="noStrike" cap="none" dirty="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s-ES" sz="1100" b="1" i="0" u="none" strike="noStrike" cap="none" dirty="0" err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students</a:t>
            </a:r>
            <a:r>
              <a:rPr lang="es-ES" sz="1100" b="1" i="0" u="none" strike="noStrike" cap="none" dirty="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s-ES" sz="1100" b="1" i="0" u="none" strike="noStrike" cap="none" dirty="0" err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with</a:t>
            </a:r>
            <a:r>
              <a:rPr lang="es-ES" sz="1100" b="1" i="0" u="none" strike="noStrike" cap="none" dirty="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s-ES" sz="1100" b="1" i="0" u="none" strike="noStrike" cap="none" dirty="0" err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disabilities</a:t>
            </a:r>
            <a:endParaRPr dirty="0"/>
          </a:p>
        </p:txBody>
      </p:sp>
      <p:sp>
        <p:nvSpPr>
          <p:cNvPr id="270" name="Google Shape;270;p24"/>
          <p:cNvSpPr/>
          <p:nvPr/>
        </p:nvSpPr>
        <p:spPr>
          <a:xfrm>
            <a:off x="1018475" y="328800"/>
            <a:ext cx="45096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Inclusion</a:t>
            </a:r>
            <a:r>
              <a:rPr lang="es-ES" sz="2400" b="0" i="0" u="none" strike="noStrike" cap="none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in Mobility </a:t>
            </a:r>
            <a:r>
              <a:rPr lang="es-ES" sz="2400" b="0" i="0" u="none" strike="noStrike" cap="none" dirty="0" err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strategies</a:t>
            </a:r>
            <a:endParaRPr sz="1400" b="0" i="0" u="none" strike="noStrike" cap="none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73382B8-EF0A-824B-BDB9-5CC0B068C5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15C75C1E-9593-E947-9BB7-6508312933C1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9E485A8-0B6E-A74E-A80E-FF3B0E583AAF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6DEA4B3-34B6-4A41-90AC-75755FCAD7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1A6A33C-7A3F-9B40-B10D-975B380448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838433" y="6315340"/>
            <a:ext cx="487084" cy="582108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987B4CC-54C2-734F-80B7-8D46C7770C04}"/>
              </a:ext>
            </a:extLst>
          </p:cNvPr>
          <p:cNvSpPr txBox="1"/>
          <p:nvPr/>
        </p:nvSpPr>
        <p:spPr>
          <a:xfrm>
            <a:off x="192194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8F86AFFB-AB31-BA45-B2F1-8C483A5E0738}"/>
              </a:ext>
            </a:extLst>
          </p:cNvPr>
          <p:cNvSpPr txBox="1"/>
          <p:nvPr/>
        </p:nvSpPr>
        <p:spPr>
          <a:xfrm>
            <a:off x="9935640" y="639763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5" name="Google Shape;275;p23"/>
          <p:cNvGraphicFramePr/>
          <p:nvPr>
            <p:extLst>
              <p:ext uri="{D42A27DB-BD31-4B8C-83A1-F6EECF244321}">
                <p14:modId xmlns:p14="http://schemas.microsoft.com/office/powerpoint/2010/main" val="2465063275"/>
              </p:ext>
            </p:extLst>
          </p:nvPr>
        </p:nvGraphicFramePr>
        <p:xfrm>
          <a:off x="1032387" y="1501799"/>
          <a:ext cx="9957625" cy="4146300"/>
        </p:xfrm>
        <a:graphic>
          <a:graphicData uri="http://schemas.openxmlformats.org/drawingml/2006/table">
            <a:tbl>
              <a:tblPr>
                <a:noFill/>
                <a:tableStyleId>{BE56386E-8C3C-4E0F-AE85-DF4E1A53C425}</a:tableStyleId>
              </a:tblPr>
              <a:tblGrid>
                <a:gridCol w="107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4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4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Definitions</a:t>
                      </a:r>
                      <a:r>
                        <a:rPr lang="es-ES" sz="24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of </a:t>
                      </a:r>
                      <a:r>
                        <a:rPr lang="es-ES" sz="24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disability</a:t>
                      </a:r>
                      <a:r>
                        <a:rPr lang="es-ES" sz="24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are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varied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and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diverse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across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EHEA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countries</a:t>
                      </a:r>
                      <a:endParaRPr sz="2400" u="none" strike="noStrike" cap="none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s-ES" sz="24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Data </a:t>
                      </a:r>
                      <a:r>
                        <a:rPr lang="es-ES" sz="24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collection</a:t>
                      </a:r>
                      <a:r>
                        <a:rPr lang="es-ES" sz="24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is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not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common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and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often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limited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to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collecting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mobility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data Erasmus+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programma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(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outward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mobility</a:t>
                      </a:r>
                      <a:endParaRPr sz="2400" b="0" u="none" strike="noStrike" cap="none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Inclusion</a:t>
                      </a:r>
                      <a:r>
                        <a:rPr lang="es-ES" sz="24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measures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, </a:t>
                      </a:r>
                      <a:r>
                        <a:rPr lang="es-ES" sz="24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targets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to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ensure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social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inclusion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in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mobility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towards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 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disabilities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are</a:t>
                      </a:r>
                      <a:r>
                        <a:rPr lang="es-ES" sz="24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not</a:t>
                      </a:r>
                      <a:r>
                        <a:rPr lang="es-ES" sz="24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common</a:t>
                      </a:r>
                      <a:r>
                        <a:rPr lang="es-ES" sz="24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at country and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institutional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level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</a:t>
                      </a:r>
                      <a:endParaRPr sz="2400" u="none" strike="noStrike" cap="none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impact</a:t>
                      </a:r>
                      <a:r>
                        <a:rPr lang="es-ES" sz="24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of </a:t>
                      </a:r>
                      <a:r>
                        <a:rPr lang="es-ES" sz="24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mobility</a:t>
                      </a:r>
                      <a:r>
                        <a:rPr lang="es-ES" sz="24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abroad</a:t>
                      </a:r>
                      <a:r>
                        <a:rPr lang="es-ES" sz="24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is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rarely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studied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at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national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authority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level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 </a:t>
                      </a:r>
                      <a:endParaRPr sz="2400" b="0" u="none" strike="noStrike" cap="none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76" name="Google Shape;276;p23" descr="https://lh3.googleusercontent.com/s8ZZoehPWcAqtl9pkirCNQQsmpTZXNKRPVYFU-AN6QOB_tUD8ld3DBaUH9YjH6Dp8ovCrn2fedgezVY14xY2Ssp0WEWvkvccE1K7fiiWVfkm0xZykkN-zEIdx-c-b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9875" y="3752811"/>
            <a:ext cx="475308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3" descr="https://lh3.googleusercontent.com/s8ZZoehPWcAqtl9pkirCNQQsmpTZXNKRPVYFU-AN6QOB_tUD8ld3DBaUH9YjH6Dp8ovCrn2fedgezVY14xY2Ssp0WEWvkvccE1K7fiiWVfkm0xZykkN-zEIdx-c-b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9863" y="1708694"/>
            <a:ext cx="475308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3" descr="https://lh3.googleusercontent.com/s8ZZoehPWcAqtl9pkirCNQQsmpTZXNKRPVYFU-AN6QOB_tUD8ld3DBaUH9YjH6Dp8ovCrn2fedgezVY14xY2Ssp0WEWvkvccE1K7fiiWVfkm0xZykkN-zEIdx-c-b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9867" y="2701818"/>
            <a:ext cx="475308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3" descr="https://lh3.googleusercontent.com/s8ZZoehPWcAqtl9pkirCNQQsmpTZXNKRPVYFU-AN6QOB_tUD8ld3DBaUH9YjH6Dp8ovCrn2fedgezVY14xY2Ssp0WEWvkvccE1K7fiiWVfkm0xZykkN-zEIdx-c-b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9874" y="4879740"/>
            <a:ext cx="475308" cy="4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3"/>
          <p:cNvSpPr/>
          <p:nvPr/>
        </p:nvSpPr>
        <p:spPr>
          <a:xfrm>
            <a:off x="1018475" y="328800"/>
            <a:ext cx="45096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Inclusion</a:t>
            </a:r>
            <a:r>
              <a:rPr lang="es-ES" sz="2400" b="0" i="0" u="none" strike="noStrike" cap="none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in Mobility </a:t>
            </a:r>
            <a:r>
              <a:rPr lang="es-ES" sz="2400" b="0" i="0" u="none" strike="noStrike" cap="none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strategies</a:t>
            </a:r>
            <a:endParaRPr sz="1400" b="0" i="0" u="none" strike="noStrike" cap="none" dirty="0">
              <a:solidFill>
                <a:srgbClr val="000000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0DE2B85-B320-884E-8777-78AB1510A3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83144FD-CB1E-5A40-B405-5B29EB0C47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A7F0C79-1E77-C640-BF9F-B4B3A786FBA2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A3F7CA3-D2C1-A645-9ECE-B133C4CCF095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body" idx="1"/>
          </p:nvPr>
        </p:nvSpPr>
        <p:spPr>
          <a:xfrm>
            <a:off x="6243036" y="4509030"/>
            <a:ext cx="5094224" cy="200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lang="es-ES" sz="1800" b="1">
                <a:solidFill>
                  <a:schemeClr val="accent1"/>
                </a:solidFill>
              </a:rPr>
              <a:t>Valérie Van Hees</a:t>
            </a:r>
            <a:endParaRPr sz="1800"/>
          </a:p>
          <a:p>
            <a:pPr marL="254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/>
          </a:p>
          <a:p>
            <a:pPr marL="254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" sz="1800"/>
              <a:t>Coordinator </a:t>
            </a:r>
            <a:r>
              <a:rPr lang="es-ES" sz="1800" b="1"/>
              <a:t>SIHO</a:t>
            </a:r>
            <a:endParaRPr sz="1800"/>
          </a:p>
          <a:p>
            <a:pPr marL="501650" lvl="0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 i="1"/>
          </a:p>
          <a:p>
            <a:pPr marL="254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" sz="1600">
                <a:solidFill>
                  <a:srgbClr val="00B0F0"/>
                </a:solidFill>
              </a:rPr>
              <a:t>@valerievanhees</a:t>
            </a:r>
            <a:endParaRPr sz="1600">
              <a:solidFill>
                <a:srgbClr val="00B0F0"/>
              </a:solidFill>
            </a:endParaRPr>
          </a:p>
          <a:p>
            <a:pPr marL="254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" sz="1600">
                <a:solidFill>
                  <a:srgbClr val="00B0F0"/>
                </a:solidFill>
              </a:rPr>
              <a:t>@SIHOtweets</a:t>
            </a:r>
            <a:endParaRPr sz="18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/>
          </a:p>
        </p:txBody>
      </p:sp>
      <p:sp>
        <p:nvSpPr>
          <p:cNvPr id="91" name="Google Shape;91;p2"/>
          <p:cNvSpPr txBox="1"/>
          <p:nvPr/>
        </p:nvSpPr>
        <p:spPr>
          <a:xfrm>
            <a:off x="1026963" y="4509030"/>
            <a:ext cx="4094922" cy="1680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es-ES" sz="1800" b="1" i="0" u="none" strike="noStrike" cap="none" dirty="0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Dominique </a:t>
            </a:r>
            <a:r>
              <a:rPr lang="es-ES" sz="1800" b="1" i="0" u="none" strike="noStrike" cap="none" dirty="0" err="1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Montagnese</a:t>
            </a:r>
            <a:endParaRPr sz="1800" b="1" i="0" u="none" strike="noStrike" cap="none" dirty="0">
              <a:solidFill>
                <a:schemeClr val="accen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1800" b="0" i="0" u="none" strike="noStrike" cap="none" dirty="0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es-ES" sz="1800" b="0" i="0" u="none" strike="noStrike" cap="none" dirty="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Inclusive Mobility </a:t>
            </a:r>
            <a:r>
              <a:rPr lang="es-ES" sz="1800" b="0" i="0" u="none" strike="noStrike" cap="none" dirty="0" err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Expert</a:t>
            </a:r>
            <a:r>
              <a:rPr lang="es-ES" sz="1800" b="0" i="0" u="none" strike="noStrike" cap="none" dirty="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 </a:t>
            </a:r>
            <a:r>
              <a:rPr lang="es-ES" sz="1800" b="1" i="0" u="none" strike="noStrike" cap="none" dirty="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SIHO</a:t>
            </a:r>
            <a:br>
              <a:rPr lang="es-ES" sz="2000" b="0" i="0" u="none" strike="noStrike" cap="none" dirty="0">
                <a:solidFill>
                  <a:srgbClr val="00B0F0"/>
                </a:solidFill>
                <a:latin typeface="Fira Sans"/>
                <a:ea typeface="Fira Sans"/>
                <a:cs typeface="Fira Sans"/>
                <a:sym typeface="Fira Sans"/>
              </a:rPr>
            </a:br>
            <a:endParaRPr sz="2000" b="0" i="0" u="none" strike="noStrike" cap="none" dirty="0">
              <a:solidFill>
                <a:srgbClr val="00B0F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es-ES" sz="1600" b="0" i="0" u="none" strike="noStrike" cap="none" dirty="0">
                <a:solidFill>
                  <a:srgbClr val="00B0F0"/>
                </a:solidFill>
                <a:latin typeface="Fira Sans"/>
                <a:ea typeface="Fira Sans"/>
                <a:cs typeface="Fira Sans"/>
                <a:sym typeface="Fira Sans"/>
              </a:rPr>
              <a:t>@</a:t>
            </a:r>
            <a:r>
              <a:rPr lang="es-ES" sz="1600" b="0" i="0" u="none" strike="noStrike" cap="none" dirty="0" err="1">
                <a:solidFill>
                  <a:srgbClr val="00B0F0"/>
                </a:solidFill>
                <a:latin typeface="Fira Sans"/>
                <a:ea typeface="Fira Sans"/>
                <a:cs typeface="Fira Sans"/>
                <a:sym typeface="Fira Sans"/>
              </a:rPr>
              <a:t>DominMontagnese</a:t>
            </a:r>
            <a:endParaRPr sz="1600" b="0" i="0" u="none" strike="noStrike" cap="none" dirty="0">
              <a:solidFill>
                <a:srgbClr val="00B0F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1600" b="0" i="0" u="none" strike="noStrike" cap="none" dirty="0">
              <a:solidFill>
                <a:srgbClr val="00B0F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B0F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1600" b="0" i="0" u="none" strike="noStrike" cap="none" dirty="0">
              <a:solidFill>
                <a:srgbClr val="00B0F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1315" y="2322064"/>
            <a:ext cx="1818017" cy="1777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 descr="C:\Users\Wim\Downloads\170509_Siho_005 (1).jpg"/>
          <p:cNvPicPr preferRelativeResize="0"/>
          <p:nvPr/>
        </p:nvPicPr>
        <p:blipFill rotWithShape="1">
          <a:blip r:embed="rId4">
            <a:alphaModFix/>
          </a:blip>
          <a:srcRect l="1538" t="11861" r="-1538" b="22440"/>
          <a:stretch/>
        </p:blipFill>
        <p:spPr>
          <a:xfrm>
            <a:off x="7800115" y="2322064"/>
            <a:ext cx="1818017" cy="177737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34074B6-D0C8-CD47-8A62-6D3D4E422B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7596F24-85D6-594E-85B0-BAF7529592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459066" y="6275892"/>
            <a:ext cx="487084" cy="58210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290CCDB-A03B-AE4F-83C8-6E8286138F43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E94EC53-70CD-0E4C-A2FA-1D0E76634558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153734F-8507-9548-AF42-67A77BA58B93}"/>
              </a:ext>
            </a:extLst>
          </p:cNvPr>
          <p:cNvSpPr txBox="1"/>
          <p:nvPr/>
        </p:nvSpPr>
        <p:spPr>
          <a:xfrm>
            <a:off x="946150" y="706579"/>
            <a:ext cx="10100961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NL" sz="6600" b="1" dirty="0" err="1">
                <a:solidFill>
                  <a:schemeClr val="accent1"/>
                </a:solidFill>
                <a:latin typeface="Neo Sans Pro"/>
                <a:ea typeface="Neo Sans Pro" charset="0"/>
                <a:cs typeface="Neo Sans Pro" charset="0"/>
              </a:rPr>
              <a:t>Introduction</a:t>
            </a:r>
            <a:endParaRPr lang="nl-NL" sz="6600" b="1" dirty="0">
              <a:solidFill>
                <a:schemeClr val="accent1"/>
              </a:solidFill>
              <a:latin typeface="Neo Sans Pro"/>
              <a:ea typeface="Neo Sans Pro" charset="0"/>
              <a:cs typeface="Neo Sans Pro" charset="0"/>
            </a:endParaRPr>
          </a:p>
        </p:txBody>
      </p:sp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7"/>
          <p:cNvSpPr/>
          <p:nvPr/>
        </p:nvSpPr>
        <p:spPr>
          <a:xfrm>
            <a:off x="2150695" y="4394563"/>
            <a:ext cx="9203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86" name="Google Shape;286;p27"/>
          <p:cNvGraphicFramePr/>
          <p:nvPr>
            <p:extLst>
              <p:ext uri="{D42A27DB-BD31-4B8C-83A1-F6EECF244321}">
                <p14:modId xmlns:p14="http://schemas.microsoft.com/office/powerpoint/2010/main" val="1505064709"/>
              </p:ext>
            </p:extLst>
          </p:nvPr>
        </p:nvGraphicFramePr>
        <p:xfrm>
          <a:off x="1187112" y="1684485"/>
          <a:ext cx="9817800" cy="3784600"/>
        </p:xfrm>
        <a:graphic>
          <a:graphicData uri="http://schemas.openxmlformats.org/drawingml/2006/table">
            <a:tbl>
              <a:tblPr>
                <a:noFill/>
                <a:tableStyleId>{BE56386E-8C3C-4E0F-AE85-DF4E1A53C425}</a:tableStyleId>
              </a:tblPr>
              <a:tblGrid>
                <a:gridCol w="90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s-ES" sz="1400" u="none" strike="noStrike" cap="none"/>
                      </a:br>
                      <a:r>
                        <a:rPr lang="es-ES" sz="1100" b="0" i="0" u="none" strike="noStrike" cap="none">
                          <a:solidFill>
                            <a:srgbClr val="000000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ES" sz="2400" b="1" dirty="0" err="1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Belgium</a:t>
                      </a:r>
                      <a:r>
                        <a:rPr lang="es-ES" sz="2400" b="1" dirty="0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-</a:t>
                      </a:r>
                      <a:r>
                        <a:rPr lang="es-ES" sz="2400" dirty="0">
                          <a:solidFill>
                            <a:schemeClr val="dk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Vives </a:t>
                      </a:r>
                      <a:r>
                        <a:rPr lang="es-ES" sz="2400" b="1" dirty="0" err="1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University</a:t>
                      </a:r>
                      <a:r>
                        <a:rPr lang="es-ES" sz="2400" b="1" dirty="0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of </a:t>
                      </a:r>
                      <a:r>
                        <a:rPr lang="es-ES" sz="2400" b="1" dirty="0" err="1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Applied</a:t>
                      </a:r>
                      <a:r>
                        <a:rPr lang="es-ES" sz="2400" b="1" dirty="0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Sciences</a:t>
                      </a:r>
                      <a:r>
                        <a:rPr lang="es-ES" sz="2400" b="1" dirty="0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/</a:t>
                      </a:r>
                      <a:r>
                        <a:rPr lang="es-ES" sz="2400" b="1" dirty="0" err="1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Flemish</a:t>
                      </a:r>
                      <a:r>
                        <a:rPr lang="es-ES" sz="2400" b="1" dirty="0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Community</a:t>
                      </a:r>
                      <a:r>
                        <a:rPr lang="es-ES" sz="2400" b="1" dirty="0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-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 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internationalisation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strategic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plan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ensures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necessary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structures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so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that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all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and staff can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gain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international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experience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by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removing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all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possible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barriers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(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including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financial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,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physical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and mental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barriers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) and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by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offering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qualitative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support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for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both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incoming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and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outgoing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specific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needs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(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e.g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 short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mobility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options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,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targeted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mobility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grants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,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qualitative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support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before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,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during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and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after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mobility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period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).</a:t>
                      </a:r>
                      <a:r>
                        <a:rPr lang="es-ES" sz="2400" dirty="0">
                          <a:solidFill>
                            <a:schemeClr val="dk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endParaRPr sz="2400" dirty="0">
                        <a:solidFill>
                          <a:schemeClr val="dk1"/>
                        </a:solidFill>
                        <a:latin typeface="+mj-l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87" name="Google Shape;28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4300" y="1943500"/>
            <a:ext cx="458825" cy="50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7"/>
          <p:cNvSpPr/>
          <p:nvPr/>
        </p:nvSpPr>
        <p:spPr>
          <a:xfrm>
            <a:off x="1018475" y="328800"/>
            <a:ext cx="45096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Inclusion</a:t>
            </a:r>
            <a:r>
              <a:rPr lang="es-ES" sz="2400" b="0" i="0" u="none" strike="noStrike" cap="none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in Mobility </a:t>
            </a:r>
            <a:r>
              <a:rPr lang="es-ES" sz="2400" b="0" i="0" u="none" strike="noStrike" cap="none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strategies</a:t>
            </a:r>
            <a:endParaRPr sz="1400" b="0" i="0" u="none" strike="noStrike" cap="none" dirty="0">
              <a:solidFill>
                <a:srgbClr val="000000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11FBE76-AB9E-CF41-96C5-5807B8F445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79C7E62-B282-3549-B057-FE46FC1565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63E474B-C0C9-D34D-B48F-D71710085376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3030330-4318-0748-A726-16FB8368C357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9"/>
          <p:cNvSpPr txBox="1">
            <a:spLocks noGrp="1"/>
          </p:cNvSpPr>
          <p:nvPr>
            <p:ph type="body" idx="1"/>
          </p:nvPr>
        </p:nvSpPr>
        <p:spPr>
          <a:xfrm>
            <a:off x="838200" y="2209799"/>
            <a:ext cx="10515600" cy="396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s-ES" b="1" dirty="0">
                <a:solidFill>
                  <a:schemeClr val="accent1"/>
                </a:solidFill>
                <a:latin typeface="+mj-lt"/>
              </a:rPr>
              <a:t>“</a:t>
            </a:r>
            <a:r>
              <a:rPr lang="es-ES" dirty="0">
                <a:latin typeface="+mj-lt"/>
              </a:rPr>
              <a:t> I </a:t>
            </a:r>
            <a:r>
              <a:rPr lang="es-ES" dirty="0" err="1">
                <a:latin typeface="+mj-lt"/>
              </a:rPr>
              <a:t>have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not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heard</a:t>
            </a:r>
            <a:r>
              <a:rPr lang="es-ES" dirty="0">
                <a:latin typeface="+mj-lt"/>
              </a:rPr>
              <a:t> of </a:t>
            </a:r>
            <a:r>
              <a:rPr lang="es-ES" dirty="0" err="1">
                <a:latin typeface="+mj-lt"/>
              </a:rPr>
              <a:t>any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information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about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an</a:t>
            </a:r>
            <a:r>
              <a:rPr lang="es-ES" dirty="0">
                <a:latin typeface="+mj-lt"/>
              </a:rPr>
              <a:t> Erasmus </a:t>
            </a:r>
            <a:r>
              <a:rPr lang="es-ES" dirty="0" err="1">
                <a:latin typeface="+mj-lt"/>
              </a:rPr>
              <a:t>programme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for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disabled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students</a:t>
            </a:r>
            <a:r>
              <a:rPr lang="es-ES" dirty="0">
                <a:latin typeface="+mj-lt"/>
              </a:rPr>
              <a:t>. </a:t>
            </a:r>
            <a:r>
              <a:rPr lang="es-ES" b="1" dirty="0">
                <a:solidFill>
                  <a:schemeClr val="accent1"/>
                </a:solidFill>
                <a:latin typeface="+mj-lt"/>
              </a:rPr>
              <a:t>”</a:t>
            </a:r>
            <a:r>
              <a:rPr lang="es-ES" dirty="0">
                <a:solidFill>
                  <a:schemeClr val="accent1"/>
                </a:solidFill>
                <a:latin typeface="+mj-lt"/>
              </a:rPr>
              <a:t> </a:t>
            </a:r>
            <a:endParaRPr dirty="0">
              <a:latin typeface="+mj-lt"/>
            </a:endParaRPr>
          </a:p>
          <a:p>
            <a: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900" b="1" dirty="0">
              <a:latin typeface="+mj-lt"/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s-ES" b="1" dirty="0">
                <a:solidFill>
                  <a:schemeClr val="accent1"/>
                </a:solidFill>
                <a:latin typeface="+mj-lt"/>
              </a:rPr>
              <a:t>“ </a:t>
            </a:r>
            <a:r>
              <a:rPr lang="es-ES" dirty="0" err="1">
                <a:latin typeface="+mj-lt"/>
              </a:rPr>
              <a:t>Much</a:t>
            </a:r>
            <a:r>
              <a:rPr lang="es-ES" dirty="0">
                <a:latin typeface="+mj-lt"/>
              </a:rPr>
              <a:t> of </a:t>
            </a:r>
            <a:r>
              <a:rPr lang="es-ES" dirty="0" err="1">
                <a:latin typeface="+mj-lt"/>
              </a:rPr>
              <a:t>the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information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on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the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foreign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exchange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programmes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is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given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via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public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talks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without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captioning</a:t>
            </a:r>
            <a:r>
              <a:rPr lang="es-ES" dirty="0">
                <a:latin typeface="+mj-lt"/>
              </a:rPr>
              <a:t>, </a:t>
            </a:r>
            <a:r>
              <a:rPr lang="es-ES" dirty="0" err="1">
                <a:latin typeface="+mj-lt"/>
              </a:rPr>
              <a:t>interpreters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or</a:t>
            </a:r>
            <a:r>
              <a:rPr lang="es-ES" dirty="0">
                <a:latin typeface="+mj-lt"/>
              </a:rPr>
              <a:t> video </a:t>
            </a:r>
            <a:r>
              <a:rPr lang="es-ES" dirty="0" err="1">
                <a:latin typeface="+mj-lt"/>
              </a:rPr>
              <a:t>recordings</a:t>
            </a:r>
            <a:r>
              <a:rPr lang="es-ES" dirty="0">
                <a:latin typeface="+mj-lt"/>
              </a:rPr>
              <a:t>, and </a:t>
            </a:r>
            <a:r>
              <a:rPr lang="es-ES" dirty="0" err="1">
                <a:latin typeface="+mj-lt"/>
              </a:rPr>
              <a:t>questions</a:t>
            </a:r>
            <a:r>
              <a:rPr lang="es-ES" dirty="0">
                <a:latin typeface="+mj-lt"/>
              </a:rPr>
              <a:t> are </a:t>
            </a:r>
            <a:r>
              <a:rPr lang="es-ES" dirty="0" err="1">
                <a:latin typeface="+mj-lt"/>
              </a:rPr>
              <a:t>generally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taken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verbally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or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over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the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phone</a:t>
            </a:r>
            <a:r>
              <a:rPr lang="es-ES" dirty="0">
                <a:latin typeface="+mj-lt"/>
              </a:rPr>
              <a:t>, </a:t>
            </a:r>
            <a:r>
              <a:rPr lang="es-ES" dirty="0" err="1">
                <a:latin typeface="+mj-lt"/>
              </a:rPr>
              <a:t>which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is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inaccessible</a:t>
            </a:r>
            <a:r>
              <a:rPr lang="es-ES" dirty="0">
                <a:latin typeface="+mj-lt"/>
              </a:rPr>
              <a:t> to me as a </a:t>
            </a:r>
            <a:r>
              <a:rPr lang="es-ES" dirty="0" err="1">
                <a:latin typeface="+mj-lt"/>
              </a:rPr>
              <a:t>deaf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person</a:t>
            </a:r>
            <a:r>
              <a:rPr lang="es-ES" dirty="0">
                <a:latin typeface="+mj-lt"/>
              </a:rPr>
              <a:t>. </a:t>
            </a:r>
            <a:r>
              <a:rPr lang="es-ES" b="1" dirty="0">
                <a:solidFill>
                  <a:schemeClr val="accent1"/>
                </a:solidFill>
                <a:latin typeface="+mj-lt"/>
              </a:rPr>
              <a:t>”</a:t>
            </a:r>
            <a:r>
              <a:rPr lang="es-ES" dirty="0">
                <a:solidFill>
                  <a:schemeClr val="accent1"/>
                </a:solidFill>
                <a:latin typeface="+mj-lt"/>
              </a:rPr>
              <a:t> </a:t>
            </a:r>
            <a:endParaRPr dirty="0">
              <a:latin typeface="+mj-lt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</a:pPr>
            <a:br>
              <a:rPr lang="es-ES" dirty="0"/>
            </a:br>
            <a:endParaRPr dirty="0"/>
          </a:p>
        </p:txBody>
      </p:sp>
      <p:pic>
        <p:nvPicPr>
          <p:cNvPr id="316" name="Google Shape;316;p29" descr="Speech bubble icon denoting an upcoming quotation from the inclusive mobility framewor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72700" y="1204700"/>
            <a:ext cx="895350" cy="8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9"/>
          <p:cNvSpPr/>
          <p:nvPr/>
        </p:nvSpPr>
        <p:spPr>
          <a:xfrm>
            <a:off x="1018475" y="328800"/>
            <a:ext cx="69636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I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nformation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provision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and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mobility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promotion</a:t>
            </a:r>
            <a:endParaRPr sz="1400" b="0" i="0" u="none" strike="noStrike" cap="none" dirty="0">
              <a:solidFill>
                <a:srgbClr val="000000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F317297-61E0-2345-A51A-3AC0E0A3CC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68FF4AC-1115-B34D-9971-7D72351218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A0296BA-D1FE-0C4E-8DBB-F510719A2100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DBF6793-AC8E-2C46-BD7A-265CAE5FA24B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1"/>
          <p:cNvSpPr txBox="1"/>
          <p:nvPr/>
        </p:nvSpPr>
        <p:spPr>
          <a:xfrm>
            <a:off x="1253636" y="3632452"/>
            <a:ext cx="39903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es-ES" sz="12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Is</a:t>
            </a:r>
            <a:r>
              <a:rPr lang="es-ES" sz="12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2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specific</a:t>
            </a:r>
            <a:r>
              <a:rPr lang="es-ES" sz="12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2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information</a:t>
            </a:r>
            <a:r>
              <a:rPr lang="es-ES" sz="12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2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on</a:t>
            </a:r>
            <a:r>
              <a:rPr lang="es-ES" sz="12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2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mobility</a:t>
            </a:r>
            <a:r>
              <a:rPr lang="es-ES" sz="12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2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provided</a:t>
            </a:r>
            <a:r>
              <a:rPr lang="es-ES" sz="12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2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for</a:t>
            </a:r>
            <a:r>
              <a:rPr lang="es-ES" sz="12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2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students</a:t>
            </a:r>
            <a:r>
              <a:rPr lang="es-ES" sz="12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2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with</a:t>
            </a:r>
            <a:r>
              <a:rPr lang="es-ES" sz="12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2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disabilities</a:t>
            </a:r>
            <a:r>
              <a:rPr lang="es-ES" sz="12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?</a:t>
            </a:r>
            <a:endParaRPr sz="1200" b="0" i="0" u="none" strike="noStrike" cap="none" dirty="0">
              <a:solidFill>
                <a:schemeClr val="accent2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sp>
        <p:nvSpPr>
          <p:cNvPr id="323" name="Google Shape;323;p31"/>
          <p:cNvSpPr txBox="1"/>
          <p:nvPr/>
        </p:nvSpPr>
        <p:spPr>
          <a:xfrm>
            <a:off x="1771563" y="1109291"/>
            <a:ext cx="33108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es-ES" sz="24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At </a:t>
            </a:r>
            <a:r>
              <a:rPr lang="es-ES" sz="24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Ministry</a:t>
            </a:r>
            <a:r>
              <a:rPr lang="es-ES" sz="24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24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level</a:t>
            </a:r>
            <a:endParaRPr dirty="0">
              <a:latin typeface="+mj-lt"/>
            </a:endParaRPr>
          </a:p>
        </p:txBody>
      </p:sp>
      <p:sp>
        <p:nvSpPr>
          <p:cNvPr id="324" name="Google Shape;324;p31"/>
          <p:cNvSpPr txBox="1"/>
          <p:nvPr/>
        </p:nvSpPr>
        <p:spPr>
          <a:xfrm>
            <a:off x="6956740" y="1170542"/>
            <a:ext cx="38199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es-ES" sz="24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At </a:t>
            </a:r>
            <a:r>
              <a:rPr lang="es-ES" sz="24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Institutional</a:t>
            </a:r>
            <a:r>
              <a:rPr lang="es-ES" sz="24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24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level</a:t>
            </a:r>
            <a:endParaRPr dirty="0">
              <a:latin typeface="+mj-lt"/>
            </a:endParaRPr>
          </a:p>
        </p:txBody>
      </p:sp>
      <p:sp>
        <p:nvSpPr>
          <p:cNvPr id="325" name="Google Shape;325;p31"/>
          <p:cNvSpPr txBox="1"/>
          <p:nvPr/>
        </p:nvSpPr>
        <p:spPr>
          <a:xfrm>
            <a:off x="5082363" y="5380074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31" descr="https://lh3.googleusercontent.com/j4su4gW4DD_3f6Ho2iWWiVXjNZ58QKkfpb_I3338GZJFAoiSjmCBqxVAhEloP3keyxpvNMaJontL4Vl2xA_EMaEshP2etQLK3NvrjS1hGybnu7uN9yrmpgaFd9UcgWryJQVfuiy-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5074" y="1769500"/>
            <a:ext cx="3007425" cy="186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1" descr="https://lh3.googleusercontent.com/mlaUufJEBQnbxFD_85l708qVbAnUO5ArlsScwuOo1IllqKqzI9pG_CWnqRG8vabMOiK90hlaQvX63UO4rPew0q1XoeWvDgj4dyDgTchu2P6LZElRnanccrVhCNSUj70XHd_5jc1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0973" y="1883948"/>
            <a:ext cx="4501654" cy="209217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1"/>
          <p:cNvSpPr txBox="1"/>
          <p:nvPr/>
        </p:nvSpPr>
        <p:spPr>
          <a:xfrm>
            <a:off x="5522586" y="4090377"/>
            <a:ext cx="64797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es-ES" sz="2800" b="0" i="0" u="none" strike="noStrike" cap="none" dirty="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 </a:t>
            </a:r>
            <a:r>
              <a:rPr lang="es-ES" sz="12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Ways</a:t>
            </a:r>
            <a:r>
              <a:rPr lang="es-ES" sz="12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to </a:t>
            </a:r>
            <a:r>
              <a:rPr lang="es-ES" sz="12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provide</a:t>
            </a:r>
            <a:r>
              <a:rPr lang="es-ES" sz="12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2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information</a:t>
            </a:r>
            <a:r>
              <a:rPr lang="es-ES" sz="12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2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on</a:t>
            </a:r>
            <a:r>
              <a:rPr lang="es-ES" sz="12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2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mobility</a:t>
            </a:r>
            <a:r>
              <a:rPr lang="es-ES" sz="12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2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abroad</a:t>
            </a:r>
            <a:r>
              <a:rPr lang="es-ES" sz="12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endParaRPr dirty="0">
              <a:latin typeface="+mj-lt"/>
            </a:endParaRPr>
          </a:p>
          <a:p>
            <a:pPr marL="1143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es-ES" sz="12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towards</a:t>
            </a:r>
            <a:r>
              <a:rPr lang="es-ES" sz="12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2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students</a:t>
            </a:r>
            <a:r>
              <a:rPr lang="es-ES" sz="12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  </a:t>
            </a:r>
            <a:r>
              <a:rPr lang="es-ES" sz="12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with</a:t>
            </a:r>
            <a:r>
              <a:rPr lang="es-ES" sz="12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200" b="1" i="0" u="none" strike="noStrike" cap="none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disabilities</a:t>
            </a:r>
            <a:r>
              <a:rPr lang="es-ES" sz="1200" b="1" i="0" u="none" strike="noStrike" cap="none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endParaRPr sz="1200" b="1" i="0" u="none" strike="noStrike" cap="none" dirty="0">
              <a:solidFill>
                <a:schemeClr val="accent2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sp>
        <p:nvSpPr>
          <p:cNvPr id="329" name="Google Shape;329;p31"/>
          <p:cNvSpPr/>
          <p:nvPr/>
        </p:nvSpPr>
        <p:spPr>
          <a:xfrm>
            <a:off x="1018475" y="328800"/>
            <a:ext cx="69636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I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nformation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provision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and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mobility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promotion</a:t>
            </a:r>
            <a:endParaRPr sz="1400" b="0" i="0" u="none" strike="noStrike" cap="none" dirty="0">
              <a:solidFill>
                <a:srgbClr val="000000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pic>
        <p:nvPicPr>
          <p:cNvPr id="330" name="Google Shape;33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45075" y="4367951"/>
            <a:ext cx="2924750" cy="1747706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1"/>
          <p:cNvSpPr txBox="1"/>
          <p:nvPr/>
        </p:nvSpPr>
        <p:spPr>
          <a:xfrm>
            <a:off x="4669825" y="5586450"/>
            <a:ext cx="47598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5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s-ES" sz="1200" b="1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Initiatives</a:t>
            </a:r>
            <a:r>
              <a:rPr lang="es-ES" sz="1200" b="1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to </a:t>
            </a:r>
            <a:r>
              <a:rPr lang="es-ES" sz="1200" b="1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attract</a:t>
            </a:r>
            <a:r>
              <a:rPr lang="es-ES" sz="1200" b="1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more </a:t>
            </a:r>
            <a:r>
              <a:rPr lang="es-ES" sz="1200" b="1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incoming</a:t>
            </a:r>
            <a:r>
              <a:rPr lang="es-ES" sz="1200" b="1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200" b="1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students</a:t>
            </a:r>
            <a:r>
              <a:rPr lang="es-ES" sz="1200" b="1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200" b="1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with</a:t>
            </a:r>
            <a:r>
              <a:rPr lang="es-ES" sz="1200" b="1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200" b="1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disabilities</a:t>
            </a:r>
            <a:r>
              <a:rPr lang="es-ES" sz="1200" b="1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and </a:t>
            </a:r>
            <a:r>
              <a:rPr lang="es-ES" sz="1200" b="1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encourage</a:t>
            </a:r>
            <a:r>
              <a:rPr lang="es-ES" sz="1200" b="1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more </a:t>
            </a:r>
            <a:r>
              <a:rPr lang="es-ES" sz="1200" b="1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outgoing</a:t>
            </a:r>
            <a:r>
              <a:rPr lang="es-ES" sz="1200" b="1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200" b="1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students</a:t>
            </a:r>
            <a:r>
              <a:rPr lang="es-ES" sz="1200" b="1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200" b="1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with</a:t>
            </a:r>
            <a:r>
              <a:rPr lang="es-ES" sz="1200" b="1" dirty="0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1200" b="1" dirty="0" err="1">
                <a:solidFill>
                  <a:schemeClr val="accent2"/>
                </a:solidFill>
                <a:latin typeface="+mj-lt"/>
                <a:ea typeface="Fira Sans"/>
                <a:cs typeface="Fira Sans"/>
                <a:sym typeface="Fira Sans"/>
              </a:rPr>
              <a:t>disabilities</a:t>
            </a:r>
            <a:endParaRPr sz="12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FB76348-A70B-CC42-AD9C-4AD30A7AAD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766552" y="6342099"/>
            <a:ext cx="487084" cy="582108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4AA6FA4C-091E-3540-83D8-068BC696581A}"/>
              </a:ext>
            </a:extLst>
          </p:cNvPr>
          <p:cNvSpPr txBox="1"/>
          <p:nvPr/>
        </p:nvSpPr>
        <p:spPr>
          <a:xfrm>
            <a:off x="9817100" y="6451414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FA6B289-D0E4-554A-8C8B-D0CA45FD118D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C420E25-81DC-A544-BBEE-3853786022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3989241C-D96E-AE47-81AD-1610918A83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5EEF753E-A6D8-7E4E-8A25-784330196D4E}"/>
              </a:ext>
            </a:extLst>
          </p:cNvPr>
          <p:cNvSpPr txBox="1"/>
          <p:nvPr/>
        </p:nvSpPr>
        <p:spPr>
          <a:xfrm>
            <a:off x="1922502" y="6434480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EA8BBC2-AA44-A84B-89E0-4C9CBF1D1FD5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</p:spTree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6" name="Google Shape;336;p30"/>
          <p:cNvGraphicFramePr/>
          <p:nvPr>
            <p:extLst>
              <p:ext uri="{D42A27DB-BD31-4B8C-83A1-F6EECF244321}">
                <p14:modId xmlns:p14="http://schemas.microsoft.com/office/powerpoint/2010/main" val="3099617098"/>
              </p:ext>
            </p:extLst>
          </p:nvPr>
        </p:nvGraphicFramePr>
        <p:xfrm>
          <a:off x="1018487" y="1767499"/>
          <a:ext cx="10055913" cy="3180080"/>
        </p:xfrm>
        <a:graphic>
          <a:graphicData uri="http://schemas.openxmlformats.org/drawingml/2006/table">
            <a:tbl>
              <a:tblPr>
                <a:noFill/>
                <a:tableStyleId>{BE56386E-8C3C-4E0F-AE85-DF4E1A53C425}</a:tableStyleId>
              </a:tblPr>
              <a:tblGrid>
                <a:gridCol w="1083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2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Some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higher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education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institutions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already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encourage</a:t>
                      </a:r>
                      <a:r>
                        <a:rPr lang="es-ES" sz="24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4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4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disabilities</a:t>
                      </a:r>
                      <a:r>
                        <a:rPr lang="es-ES" sz="24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to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go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abroad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,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but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only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limited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number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of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higher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education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and no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national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authorities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seem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to be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actively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encouraging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disabilities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to come 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to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their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institutions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  </a:t>
                      </a:r>
                      <a:endParaRPr sz="2400" b="0" u="none" strike="noStrike" cap="none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information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provision</a:t>
                      </a:r>
                      <a:r>
                        <a:rPr lang="es-ES" sz="2400" b="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and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promotion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on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mobility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abroad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for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disabilities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is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lacking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Campaigns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are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limited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 </a:t>
                      </a:r>
                      <a:endParaRPr sz="2400" u="none" strike="noStrike" cap="none" dirty="0">
                        <a:solidFill>
                          <a:schemeClr val="accent2"/>
                        </a:solidFill>
                        <a:latin typeface="+mj-lt"/>
                        <a:ea typeface="Fira Sans"/>
                        <a:cs typeface="Fira Sans"/>
                        <a:sym typeface="Fir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and do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not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reach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disabilities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 </a:t>
                      </a:r>
                      <a:endParaRPr sz="2400" u="none" strike="noStrike" cap="none" dirty="0">
                        <a:solidFill>
                          <a:schemeClr val="accent2"/>
                        </a:solidFill>
                        <a:latin typeface="+mj-lt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7" name="Google Shape;337;p30" descr="https://lh3.googleusercontent.com/s8ZZoehPWcAqtl9pkirCNQQsmpTZXNKRPVYFU-AN6QOB_tUD8ld3DBaUH9YjH6Dp8ovCrn2fedgezVY14xY2Ssp0WEWvkvccE1K7fiiWVfkm0xZykkN-zEIdx-c-b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9875" y="3829011"/>
            <a:ext cx="475308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0" descr="https://lh3.googleusercontent.com/s8ZZoehPWcAqtl9pkirCNQQsmpTZXNKRPVYFU-AN6QOB_tUD8ld3DBaUH9YjH6Dp8ovCrn2fedgezVY14xY2Ssp0WEWvkvccE1K7fiiWVfkm0xZykkN-zEIdx-c-b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9698" y="1962699"/>
            <a:ext cx="475300" cy="431782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0"/>
          <p:cNvSpPr/>
          <p:nvPr/>
        </p:nvSpPr>
        <p:spPr>
          <a:xfrm>
            <a:off x="1018475" y="328800"/>
            <a:ext cx="69636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I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nformation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provision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and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mobility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promotion</a:t>
            </a:r>
            <a:endParaRPr sz="1400" b="0" i="0" u="none" strike="noStrike" cap="none" dirty="0">
              <a:solidFill>
                <a:srgbClr val="000000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47208AA-C1C4-D242-99CA-33AD24A1C1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1DF971B-A7AD-EB4B-90CF-ADAC0C174D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01CA575-EEBD-2E4C-BB59-459F7091CE57}"/>
              </a:ext>
            </a:extLst>
          </p:cNvPr>
          <p:cNvSpPr txBox="1"/>
          <p:nvPr/>
        </p:nvSpPr>
        <p:spPr>
          <a:xfrm>
            <a:off x="9817100" y="6451414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4B27FEE-E43F-FC40-91BF-CE7CBDF0AF08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</p:spTree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4" name="Google Shape;344;p34"/>
          <p:cNvGraphicFramePr/>
          <p:nvPr>
            <p:extLst>
              <p:ext uri="{D42A27DB-BD31-4B8C-83A1-F6EECF244321}">
                <p14:modId xmlns:p14="http://schemas.microsoft.com/office/powerpoint/2010/main" val="3414728259"/>
              </p:ext>
            </p:extLst>
          </p:nvPr>
        </p:nvGraphicFramePr>
        <p:xfrm>
          <a:off x="951681" y="2111075"/>
          <a:ext cx="9957600" cy="1955800"/>
        </p:xfrm>
        <a:graphic>
          <a:graphicData uri="http://schemas.openxmlformats.org/drawingml/2006/table">
            <a:tbl>
              <a:tblPr>
                <a:noFill/>
                <a:tableStyleId>{BE56386E-8C3C-4E0F-AE85-DF4E1A53C425}</a:tableStyleId>
              </a:tblPr>
              <a:tblGrid>
                <a:gridCol w="91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43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s-ES" sz="1400" u="none" strike="noStrike" cap="none"/>
                      </a:br>
                      <a:endParaRPr sz="1400" u="none" strike="noStrike" cap="none"/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b="1" i="0" u="none" strike="noStrike" cap="none" dirty="0" err="1">
                          <a:solidFill>
                            <a:srgbClr val="EC008C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Greece</a:t>
                      </a:r>
                      <a:r>
                        <a:rPr lang="es-ES" sz="2400" b="1" i="0" u="none" strike="noStrike" cap="none" dirty="0">
                          <a:solidFill>
                            <a:schemeClr val="dk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i="0" u="none" strike="noStrike" cap="none" dirty="0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- </a:t>
                      </a:r>
                      <a:r>
                        <a:rPr lang="es-ES" sz="2400" b="1" i="0" u="none" strike="noStrike" cap="none" dirty="0" err="1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b="1" i="0" u="none" strike="noStrike" cap="none" dirty="0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Erasmus+ </a:t>
                      </a:r>
                      <a:r>
                        <a:rPr lang="es-ES" sz="2400" b="1" i="0" u="none" strike="noStrike" cap="none" dirty="0" err="1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National</a:t>
                      </a:r>
                      <a:r>
                        <a:rPr lang="es-ES" sz="2400" b="1" i="0" u="none" strike="noStrike" cap="none" dirty="0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Agency -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instructs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higher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education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institutions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to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give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priority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to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special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needs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as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long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as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they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fulfil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selection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criteria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, and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it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has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published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leaflets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in braille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for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distribution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to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Greek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higher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education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institutions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</a:t>
                      </a:r>
                      <a:endParaRPr sz="2400" u="none" strike="noStrike" cap="none" dirty="0">
                        <a:solidFill>
                          <a:schemeClr val="accent2"/>
                        </a:solidFill>
                        <a:latin typeface="+mj-lt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45" name="Google Shape;34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300" y="2295225"/>
            <a:ext cx="393525" cy="4356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4"/>
          <p:cNvSpPr/>
          <p:nvPr/>
        </p:nvSpPr>
        <p:spPr>
          <a:xfrm>
            <a:off x="1018475" y="328800"/>
            <a:ext cx="69636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I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nformation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provision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and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mobility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promotion</a:t>
            </a:r>
            <a:endParaRPr sz="1400" b="0" i="0" u="none" strike="noStrike" cap="none" dirty="0">
              <a:solidFill>
                <a:srgbClr val="000000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50EB021-D586-234C-A595-8698A54188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11DCB14-AD29-344B-B2CD-B6E3F04741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4E5C95A-5AAD-624C-882F-39E4CBC965A2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8BD97F1-B4C4-7F49-B924-B2BFAF3C30F3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</p:spTree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6"/>
          <p:cNvSpPr txBox="1">
            <a:spLocks noGrp="1"/>
          </p:cNvSpPr>
          <p:nvPr>
            <p:ph type="body" idx="1"/>
          </p:nvPr>
        </p:nvSpPr>
        <p:spPr>
          <a:xfrm>
            <a:off x="838200" y="2209799"/>
            <a:ext cx="10515600" cy="396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s-ES" b="1" dirty="0"/>
              <a:t> </a:t>
            </a:r>
            <a:r>
              <a:rPr lang="es-ES" b="1" dirty="0">
                <a:solidFill>
                  <a:schemeClr val="accent1"/>
                </a:solidFill>
                <a:latin typeface="+mj-lt"/>
              </a:rPr>
              <a:t>“ </a:t>
            </a:r>
            <a:r>
              <a:rPr lang="es-ES" dirty="0" err="1">
                <a:latin typeface="+mj-lt"/>
              </a:rPr>
              <a:t>The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greatest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barrier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is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the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limitation</a:t>
            </a:r>
            <a:r>
              <a:rPr lang="es-ES" dirty="0">
                <a:latin typeface="+mj-lt"/>
              </a:rPr>
              <a:t> of </a:t>
            </a:r>
            <a:r>
              <a:rPr lang="es-ES" dirty="0" err="1">
                <a:latin typeface="+mj-lt"/>
              </a:rPr>
              <a:t>funds</a:t>
            </a:r>
            <a:r>
              <a:rPr lang="es-ES" dirty="0">
                <a:latin typeface="+mj-lt"/>
              </a:rPr>
              <a:t>, </a:t>
            </a:r>
            <a:r>
              <a:rPr lang="es-ES" dirty="0" err="1">
                <a:latin typeface="+mj-lt"/>
              </a:rPr>
              <a:t>which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makes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it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difficult</a:t>
            </a:r>
            <a:r>
              <a:rPr lang="es-ES" dirty="0">
                <a:latin typeface="+mj-lt"/>
              </a:rPr>
              <a:t> to </a:t>
            </a:r>
            <a:r>
              <a:rPr lang="es-ES" dirty="0" err="1">
                <a:latin typeface="+mj-lt"/>
              </a:rPr>
              <a:t>cater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for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all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the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needs</a:t>
            </a:r>
            <a:r>
              <a:rPr lang="es-ES" dirty="0">
                <a:latin typeface="+mj-lt"/>
              </a:rPr>
              <a:t> of </a:t>
            </a:r>
            <a:r>
              <a:rPr lang="es-ES" dirty="0" err="1">
                <a:latin typeface="+mj-lt"/>
              </a:rPr>
              <a:t>students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with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disabilities</a:t>
            </a:r>
            <a:r>
              <a:rPr lang="es-ES" dirty="0">
                <a:latin typeface="+mj-lt"/>
              </a:rPr>
              <a:t>. </a:t>
            </a:r>
            <a:r>
              <a:rPr lang="es-ES" dirty="0" err="1">
                <a:latin typeface="+mj-lt"/>
              </a:rPr>
              <a:t>Outgoing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students</a:t>
            </a:r>
            <a:r>
              <a:rPr lang="es-ES" dirty="0">
                <a:latin typeface="+mj-lt"/>
              </a:rPr>
              <a:t>, </a:t>
            </a:r>
            <a:r>
              <a:rPr lang="es-ES" dirty="0" err="1">
                <a:latin typeface="+mj-lt"/>
              </a:rPr>
              <a:t>who</a:t>
            </a:r>
            <a:r>
              <a:rPr lang="es-ES" dirty="0">
                <a:latin typeface="+mj-lt"/>
              </a:rPr>
              <a:t> are </a:t>
            </a:r>
            <a:r>
              <a:rPr lang="es-ES" dirty="0" err="1">
                <a:latin typeface="+mj-lt"/>
              </a:rPr>
              <a:t>not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taking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part</a:t>
            </a:r>
            <a:r>
              <a:rPr lang="es-ES" dirty="0">
                <a:latin typeface="+mj-lt"/>
              </a:rPr>
              <a:t> in Erasmus+ </a:t>
            </a:r>
            <a:r>
              <a:rPr lang="es-ES" dirty="0" err="1">
                <a:latin typeface="+mj-lt"/>
              </a:rPr>
              <a:t>or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national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programmes</a:t>
            </a:r>
            <a:r>
              <a:rPr lang="es-ES" dirty="0">
                <a:latin typeface="+mj-lt"/>
              </a:rPr>
              <a:t>, do </a:t>
            </a:r>
            <a:r>
              <a:rPr lang="es-ES" dirty="0" err="1">
                <a:latin typeface="+mj-lt"/>
              </a:rPr>
              <a:t>not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get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funding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for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the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additional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costs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due</a:t>
            </a:r>
            <a:r>
              <a:rPr lang="es-ES" dirty="0">
                <a:latin typeface="+mj-lt"/>
              </a:rPr>
              <a:t> to </a:t>
            </a:r>
            <a:r>
              <a:rPr lang="es-ES" dirty="0" err="1">
                <a:latin typeface="+mj-lt"/>
              </a:rPr>
              <a:t>their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disability</a:t>
            </a:r>
            <a:r>
              <a:rPr lang="es-ES" dirty="0">
                <a:latin typeface="+mj-lt"/>
              </a:rPr>
              <a:t> …. </a:t>
            </a:r>
            <a:r>
              <a:rPr lang="es-ES" dirty="0" err="1">
                <a:latin typeface="+mj-lt"/>
              </a:rPr>
              <a:t>Some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forms</a:t>
            </a:r>
            <a:r>
              <a:rPr lang="es-ES" dirty="0">
                <a:latin typeface="+mj-lt"/>
              </a:rPr>
              <a:t> of </a:t>
            </a:r>
            <a:r>
              <a:rPr lang="es-ES" dirty="0" err="1">
                <a:latin typeface="+mj-lt"/>
              </a:rPr>
              <a:t>financial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support</a:t>
            </a:r>
            <a:r>
              <a:rPr lang="es-ES" dirty="0">
                <a:latin typeface="+mj-lt"/>
              </a:rPr>
              <a:t> (</a:t>
            </a:r>
            <a:r>
              <a:rPr lang="es-ES" dirty="0" err="1">
                <a:latin typeface="+mj-lt"/>
              </a:rPr>
              <a:t>e.g</a:t>
            </a:r>
            <a:r>
              <a:rPr lang="es-ES" dirty="0">
                <a:latin typeface="+mj-lt"/>
              </a:rPr>
              <a:t>. </a:t>
            </a:r>
            <a:r>
              <a:rPr lang="es-ES" dirty="0" err="1">
                <a:latin typeface="+mj-lt"/>
              </a:rPr>
              <a:t>sign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interpreters</a:t>
            </a:r>
            <a:r>
              <a:rPr lang="es-ES" dirty="0">
                <a:latin typeface="+mj-lt"/>
              </a:rPr>
              <a:t>, </a:t>
            </a:r>
            <a:r>
              <a:rPr lang="es-ES" dirty="0" err="1">
                <a:latin typeface="+mj-lt"/>
              </a:rPr>
              <a:t>pedagogical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help</a:t>
            </a:r>
            <a:r>
              <a:rPr lang="es-ES" dirty="0">
                <a:latin typeface="+mj-lt"/>
              </a:rPr>
              <a:t>, etc.) can in </a:t>
            </a:r>
            <a:r>
              <a:rPr lang="es-ES" dirty="0" err="1">
                <a:latin typeface="+mj-lt"/>
              </a:rPr>
              <a:t>principle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also</a:t>
            </a:r>
            <a:r>
              <a:rPr lang="es-ES" dirty="0">
                <a:latin typeface="+mj-lt"/>
              </a:rPr>
              <a:t> be </a:t>
            </a:r>
            <a:r>
              <a:rPr lang="es-ES" dirty="0" err="1">
                <a:latin typeface="+mj-lt"/>
              </a:rPr>
              <a:t>deployed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abroad</a:t>
            </a:r>
            <a:r>
              <a:rPr lang="es-ES" dirty="0">
                <a:latin typeface="+mj-lt"/>
              </a:rPr>
              <a:t>, </a:t>
            </a:r>
            <a:r>
              <a:rPr lang="es-ES" dirty="0" err="1">
                <a:latin typeface="+mj-lt"/>
              </a:rPr>
              <a:t>but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some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regulations</a:t>
            </a:r>
            <a:r>
              <a:rPr lang="es-ES" dirty="0">
                <a:latin typeface="+mj-lt"/>
              </a:rPr>
              <a:t> are </a:t>
            </a:r>
            <a:r>
              <a:rPr lang="es-ES" dirty="0" err="1">
                <a:latin typeface="+mj-lt"/>
              </a:rPr>
              <a:t>very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complicated</a:t>
            </a:r>
            <a:r>
              <a:rPr lang="es-ES" dirty="0">
                <a:latin typeface="+mj-lt"/>
              </a:rPr>
              <a:t> and </a:t>
            </a:r>
            <a:r>
              <a:rPr lang="es-ES" dirty="0" err="1">
                <a:latin typeface="+mj-lt"/>
              </a:rPr>
              <a:t>require</a:t>
            </a:r>
            <a:r>
              <a:rPr lang="es-ES" dirty="0">
                <a:latin typeface="+mj-lt"/>
              </a:rPr>
              <a:t> a </a:t>
            </a:r>
            <a:r>
              <a:rPr lang="es-ES" dirty="0" err="1">
                <a:latin typeface="+mj-lt"/>
              </a:rPr>
              <a:t>lot</a:t>
            </a:r>
            <a:r>
              <a:rPr lang="es-ES" dirty="0">
                <a:latin typeface="+mj-lt"/>
              </a:rPr>
              <a:t> of </a:t>
            </a:r>
            <a:r>
              <a:rPr lang="es-ES" dirty="0" err="1">
                <a:latin typeface="+mj-lt"/>
              </a:rPr>
              <a:t>administration</a:t>
            </a:r>
            <a:r>
              <a:rPr lang="es-ES" dirty="0">
                <a:latin typeface="+mj-lt"/>
              </a:rPr>
              <a:t>. </a:t>
            </a:r>
            <a:r>
              <a:rPr lang="es-ES" b="1" dirty="0">
                <a:solidFill>
                  <a:schemeClr val="accent1"/>
                </a:solidFill>
                <a:latin typeface="+mj-lt"/>
              </a:rPr>
              <a:t>”</a:t>
            </a:r>
            <a:br>
              <a:rPr lang="es-ES" dirty="0">
                <a:latin typeface="+mj-lt"/>
              </a:rPr>
            </a:br>
            <a:endParaRPr dirty="0">
              <a:latin typeface="+mj-lt"/>
            </a:endParaRPr>
          </a:p>
        </p:txBody>
      </p:sp>
      <p:pic>
        <p:nvPicPr>
          <p:cNvPr id="374" name="Google Shape;374;p36" descr="Speech bubble icon denoting an upcoming quotation from the inclusive mobility framewor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1450" y="1433300"/>
            <a:ext cx="895350" cy="8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6"/>
          <p:cNvSpPr/>
          <p:nvPr/>
        </p:nvSpPr>
        <p:spPr>
          <a:xfrm>
            <a:off x="1018475" y="328800"/>
            <a:ext cx="48933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Funding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,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grants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and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application</a:t>
            </a:r>
            <a:endParaRPr sz="1400" b="0" i="0" u="none" strike="noStrike" cap="none" dirty="0">
              <a:solidFill>
                <a:srgbClr val="000000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854B2BB-DB1B-FC41-8F4D-65097AB954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9011CE9-0A85-214E-9795-4A1982331D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210733B-251F-C141-B760-80F4E5805AA4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DE27696-31FF-B44A-BDE6-2C4E23A8A8B1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982e77d8a4_0_134"/>
          <p:cNvSpPr txBox="1"/>
          <p:nvPr/>
        </p:nvSpPr>
        <p:spPr>
          <a:xfrm>
            <a:off x="7370250" y="3763324"/>
            <a:ext cx="31404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es-ES" sz="900" b="1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Percentage portability of national grants or support services abroad</a:t>
            </a:r>
            <a:endParaRPr sz="900" b="0" i="0" u="none" strike="noStrike" cap="none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81" name="Google Shape;381;g982e77d8a4_0_134"/>
          <p:cNvSpPr txBox="1"/>
          <p:nvPr/>
        </p:nvSpPr>
        <p:spPr>
          <a:xfrm>
            <a:off x="1716655" y="3819701"/>
            <a:ext cx="31404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es-ES" sz="900" b="1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Percentage provision of specific mobility grants or support services for outgoing SWD</a:t>
            </a:r>
            <a:endParaRPr sz="900" b="0" i="0" u="none" strike="noStrike" cap="none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82" name="Google Shape;382;g982e77d8a4_0_134"/>
          <p:cNvSpPr txBox="1"/>
          <p:nvPr/>
        </p:nvSpPr>
        <p:spPr>
          <a:xfrm>
            <a:off x="1695368" y="4321588"/>
            <a:ext cx="3107100" cy="16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es-ES" sz="1600" b="1" i="0" u="none" strike="noStrike" cap="none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14 ministries </a:t>
            </a:r>
            <a:r>
              <a:rPr lang="es-ES" sz="1600" b="0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out of 20 provide </a:t>
            </a:r>
            <a:r>
              <a:rPr lang="es-ES" sz="1600" b="1" i="0" u="none" strike="noStrike" cap="none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additional specific mobility grants </a:t>
            </a:r>
            <a:r>
              <a:rPr lang="es-ES" sz="1600" b="0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and/or support services for students with disabilities going on a mobility abroad.</a:t>
            </a:r>
            <a:endParaRPr/>
          </a:p>
        </p:txBody>
      </p:sp>
      <p:sp>
        <p:nvSpPr>
          <p:cNvPr id="383" name="Google Shape;383;g982e77d8a4_0_134"/>
          <p:cNvSpPr txBox="1"/>
          <p:nvPr/>
        </p:nvSpPr>
        <p:spPr>
          <a:xfrm>
            <a:off x="7513881" y="4321596"/>
            <a:ext cx="3107100" cy="1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es-ES" sz="1600" b="0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In </a:t>
            </a:r>
            <a:r>
              <a:rPr lang="es-ES" sz="1600" b="1" i="0" u="none" strike="noStrike" cap="none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13 countries </a:t>
            </a:r>
            <a:r>
              <a:rPr lang="es-ES" sz="1600" b="0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out of 21, </a:t>
            </a:r>
            <a:r>
              <a:rPr lang="es-ES" sz="1600" b="1" i="0" u="none" strike="noStrike" cap="none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national grants </a:t>
            </a:r>
            <a:r>
              <a:rPr lang="es-ES" sz="1600" b="0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and support services for students with disabilities are said to be </a:t>
            </a:r>
            <a:r>
              <a:rPr lang="es-ES" sz="1600" b="1" i="0" u="none" strike="noStrike" cap="none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transportable abroad </a:t>
            </a:r>
            <a:r>
              <a:rPr lang="es-ES" sz="1600" b="0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for an exchange programme, while </a:t>
            </a:r>
            <a:r>
              <a:rPr lang="es-ES" sz="1600" b="1" i="0" u="none" strike="noStrike" cap="none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this is not the case in 8 countries</a:t>
            </a:r>
            <a:r>
              <a:rPr lang="es-ES" sz="1600" b="0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.</a:t>
            </a:r>
            <a:endParaRPr sz="1600"/>
          </a:p>
        </p:txBody>
      </p:sp>
      <p:pic>
        <p:nvPicPr>
          <p:cNvPr id="384" name="Google Shape;384;g982e77d8a4_0_134" title="Diagra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1213" y="1467851"/>
            <a:ext cx="3807825" cy="23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982e77d8a4_0_134" title="Diagram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0475" y="1471345"/>
            <a:ext cx="3807800" cy="2357217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982e77d8a4_0_134"/>
          <p:cNvSpPr/>
          <p:nvPr/>
        </p:nvSpPr>
        <p:spPr>
          <a:xfrm>
            <a:off x="1018475" y="328800"/>
            <a:ext cx="48933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Funding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,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grants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and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application</a:t>
            </a:r>
            <a:endParaRPr sz="1400" b="0" i="0" u="none" strike="noStrike" cap="none" dirty="0">
              <a:solidFill>
                <a:srgbClr val="000000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83C8067-EEC7-B144-948C-607400B1AA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18739"/>
            <a:ext cx="12185049" cy="5731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29A037F-5DF7-394F-BFB3-F85BE1E97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18739"/>
            <a:ext cx="12185049" cy="57312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7CBE61F-CED3-164F-8319-16BDD65EF9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18739"/>
            <a:ext cx="12185049" cy="57312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43C5032-5500-5344-BA47-856260B918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18739"/>
            <a:ext cx="12185049" cy="57312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E74052F-B46F-2A4B-89F8-5E71602F99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18739"/>
            <a:ext cx="12185049" cy="57312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A5A482A-6E59-9E44-88A0-7B28907BD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18739"/>
            <a:ext cx="12185049" cy="57312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CEE34FA-D3A6-894B-A0B3-85744E185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18739"/>
            <a:ext cx="12185049" cy="57312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279F19D1-682B-7A48-B8D4-741A7E6CC1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18739"/>
            <a:ext cx="12185049" cy="57312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2247A28-6B07-4A49-BE3F-38A535A09A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18739"/>
            <a:ext cx="12185049" cy="573128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1951E1C-3C8F-2D40-8441-33E6856462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18739"/>
            <a:ext cx="12185049" cy="573128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38075616-527B-F740-81A7-293087892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18739"/>
            <a:ext cx="12185049" cy="573128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4515D46E-F3BE-264D-A07F-F7203EA5F9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18739"/>
            <a:ext cx="12185049" cy="573128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B527F103-404D-6B40-9D51-B7181896EE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B4492A1-69C5-5846-ACB4-3AD5BDD0BB33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BDBDD9CA-E235-C647-9F6A-07ADC2BE77D6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</p:spTree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1" name="Google Shape;391;p37"/>
          <p:cNvGraphicFramePr/>
          <p:nvPr>
            <p:extLst>
              <p:ext uri="{D42A27DB-BD31-4B8C-83A1-F6EECF244321}">
                <p14:modId xmlns:p14="http://schemas.microsoft.com/office/powerpoint/2010/main" val="1214033745"/>
              </p:ext>
            </p:extLst>
          </p:nvPr>
        </p:nvGraphicFramePr>
        <p:xfrm>
          <a:off x="986390" y="1251606"/>
          <a:ext cx="10286450" cy="4743438"/>
        </p:xfrm>
        <a:graphic>
          <a:graphicData uri="http://schemas.openxmlformats.org/drawingml/2006/table">
            <a:tbl>
              <a:tblPr>
                <a:noFill/>
                <a:tableStyleId>{BE56386E-8C3C-4E0F-AE85-DF4E1A53C425}</a:tableStyleId>
              </a:tblPr>
              <a:tblGrid>
                <a:gridCol w="110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7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6265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disabilities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,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higher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education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institutions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and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national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authorities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report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significant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barriers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in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3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application</a:t>
                      </a:r>
                      <a:r>
                        <a:rPr lang="es-ES" sz="23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process</a:t>
                      </a:r>
                      <a:r>
                        <a:rPr lang="es-ES" sz="23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and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3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portability</a:t>
                      </a:r>
                      <a:r>
                        <a:rPr lang="es-ES" sz="23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of</a:t>
                      </a:r>
                      <a:r>
                        <a:rPr lang="es-ES" sz="23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grants</a:t>
                      </a:r>
                      <a:r>
                        <a:rPr lang="es-ES" sz="23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and</a:t>
                      </a:r>
                      <a:r>
                        <a:rPr lang="es-ES" sz="23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support</a:t>
                      </a:r>
                      <a:r>
                        <a:rPr lang="es-ES" sz="23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services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abroad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 </a:t>
                      </a:r>
                      <a:endParaRPr sz="2300" u="none" strike="noStrike" cap="none" dirty="0">
                        <a:solidFill>
                          <a:schemeClr val="accent2"/>
                        </a:solidFill>
                        <a:latin typeface="+mj-lt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265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When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an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additional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Erasmus+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grant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was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approved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,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overall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satisfaction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regarding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covering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of </a:t>
                      </a:r>
                      <a:r>
                        <a:rPr lang="es-ES" sz="2300" b="1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financial</a:t>
                      </a:r>
                      <a:r>
                        <a:rPr lang="es-ES" sz="2300" b="1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 expenses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are positive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for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i="0" u="none" strike="noStrike" cap="none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</a:t>
                      </a:r>
                      <a:r>
                        <a:rPr lang="es-ES" sz="23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ents</a:t>
                      </a:r>
                      <a:r>
                        <a:rPr lang="es-ES" sz="23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3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disabilities</a:t>
                      </a:r>
                      <a:r>
                        <a:rPr lang="es-ES" sz="23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 </a:t>
                      </a:r>
                      <a:endParaRPr sz="2300" u="none" strike="noStrike" cap="none" dirty="0">
                        <a:solidFill>
                          <a:schemeClr val="accent2"/>
                        </a:solidFill>
                        <a:latin typeface="+mj-lt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775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lack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of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transportability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of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grants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and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support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systems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hinders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disabilities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to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undertake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mobility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abroad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</a:t>
                      </a:r>
                      <a:endParaRPr sz="2400" dirty="0">
                        <a:solidFill>
                          <a:schemeClr val="accent2"/>
                        </a:solidFill>
                        <a:latin typeface="+mj-lt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265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ES" sz="23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Pre </a:t>
                      </a:r>
                      <a:r>
                        <a:rPr lang="es-ES" sz="23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visits</a:t>
                      </a:r>
                      <a:r>
                        <a:rPr lang="es-ES" sz="23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are </a:t>
                      </a:r>
                      <a:r>
                        <a:rPr lang="es-ES" sz="23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valued</a:t>
                      </a:r>
                      <a:r>
                        <a:rPr lang="es-ES" sz="23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as </a:t>
                      </a:r>
                      <a:r>
                        <a:rPr lang="es-ES" sz="23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extremely</a:t>
                      </a:r>
                      <a:r>
                        <a:rPr lang="es-ES" sz="23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helpful</a:t>
                      </a:r>
                      <a:r>
                        <a:rPr lang="es-ES" sz="23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for</a:t>
                      </a:r>
                      <a:r>
                        <a:rPr lang="es-ES" sz="23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3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3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3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disabilities</a:t>
                      </a:r>
                      <a:r>
                        <a:rPr lang="es-ES" sz="23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and </a:t>
                      </a:r>
                      <a:r>
                        <a:rPr lang="es-ES" sz="23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3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home </a:t>
                      </a:r>
                      <a:r>
                        <a:rPr lang="es-ES" sz="23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institution</a:t>
                      </a:r>
                      <a:r>
                        <a:rPr lang="es-ES" sz="23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 </a:t>
                      </a:r>
                      <a:endParaRPr sz="2300" dirty="0">
                        <a:solidFill>
                          <a:schemeClr val="accent2"/>
                        </a:solidFill>
                        <a:latin typeface="+mj-lt"/>
                        <a:ea typeface="Fira Sans"/>
                        <a:cs typeface="Fira Sans"/>
                        <a:sym typeface="Fir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 b="1" dirty="0">
                        <a:solidFill>
                          <a:schemeClr val="accent2"/>
                        </a:solidFill>
                        <a:latin typeface="+mj-lt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92" name="Google Shape;392;p37" descr="https://lh3.googleusercontent.com/s8ZZoehPWcAqtl9pkirCNQQsmpTZXNKRPVYFU-AN6QOB_tUD8ld3DBaUH9YjH6Dp8ovCrn2fedgezVY14xY2Ssp0WEWvkvccE1K7fiiWVfkm0xZykkN-zEIdx-c-b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7500" y="1775444"/>
            <a:ext cx="475308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7" descr="https://lh3.googleusercontent.com/s8ZZoehPWcAqtl9pkirCNQQsmpTZXNKRPVYFU-AN6QOB_tUD8ld3DBaUH9YjH6Dp8ovCrn2fedgezVY14xY2Ssp0WEWvkvccE1K7fiiWVfkm0xZykkN-zEIdx-c-b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7500" y="2889794"/>
            <a:ext cx="475308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7" descr="https://lh3.googleusercontent.com/s8ZZoehPWcAqtl9pkirCNQQsmpTZXNKRPVYFU-AN6QOB_tUD8ld3DBaUH9YjH6Dp8ovCrn2fedgezVY14xY2Ssp0WEWvkvccE1K7fiiWVfkm0xZykkN-zEIdx-c-b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7500" y="4061444"/>
            <a:ext cx="475308" cy="4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7"/>
          <p:cNvSpPr/>
          <p:nvPr/>
        </p:nvSpPr>
        <p:spPr>
          <a:xfrm>
            <a:off x="1018475" y="328800"/>
            <a:ext cx="48933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Funding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,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grants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and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application</a:t>
            </a:r>
            <a:endParaRPr sz="1400" b="0" i="0" u="none" strike="noStrike" cap="none" dirty="0">
              <a:solidFill>
                <a:srgbClr val="000000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pic>
        <p:nvPicPr>
          <p:cNvPr id="396" name="Google Shape;396;p37" descr="https://lh3.googleusercontent.com/s8ZZoehPWcAqtl9pkirCNQQsmpTZXNKRPVYFU-AN6QOB_tUD8ld3DBaUH9YjH6Dp8ovCrn2fedgezVY14xY2Ssp0WEWvkvccE1K7fiiWVfkm0xZykkN-zEIdx-c-b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7500" y="5175794"/>
            <a:ext cx="475308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4445B5E-1F80-DB48-A6F9-6AD84666B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6187C95-E109-864D-9B59-EFF17C50B3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6DA5257-7BC6-A14A-A3FF-7A53B22D9F4B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1FCBB88-6EB2-434E-94F4-CB9782A98241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</p:spTree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400" y="2748424"/>
            <a:ext cx="420075" cy="4650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2" name="Google Shape;402;p43"/>
          <p:cNvGraphicFramePr/>
          <p:nvPr>
            <p:extLst>
              <p:ext uri="{D42A27DB-BD31-4B8C-83A1-F6EECF244321}">
                <p14:modId xmlns:p14="http://schemas.microsoft.com/office/powerpoint/2010/main" val="1540760375"/>
              </p:ext>
            </p:extLst>
          </p:nvPr>
        </p:nvGraphicFramePr>
        <p:xfrm>
          <a:off x="977679" y="2047033"/>
          <a:ext cx="10198322" cy="1955800"/>
        </p:xfrm>
        <a:graphic>
          <a:graphicData uri="http://schemas.openxmlformats.org/drawingml/2006/table">
            <a:tbl>
              <a:tblPr>
                <a:noFill/>
                <a:tableStyleId>{BE56386E-8C3C-4E0F-AE85-DF4E1A53C425}</a:tableStyleId>
              </a:tblPr>
              <a:tblGrid>
                <a:gridCol w="936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62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s-ES" sz="1400" u="none" strike="noStrike" cap="none" dirty="0"/>
                      </a:br>
                      <a:endParaRPr sz="1400" u="none" strike="noStrike" cap="none" dirty="0"/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s-ES" sz="2400" b="1" dirty="0" err="1">
                          <a:solidFill>
                            <a:srgbClr val="EC008C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Belgium</a:t>
                      </a:r>
                      <a:r>
                        <a:rPr lang="es-ES" sz="2400" b="1" dirty="0">
                          <a:solidFill>
                            <a:srgbClr val="EC008C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- EPOS, </a:t>
                      </a:r>
                      <a:r>
                        <a:rPr lang="es-ES" sz="2400" b="1" dirty="0" err="1">
                          <a:solidFill>
                            <a:srgbClr val="EC008C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b="1" dirty="0">
                          <a:solidFill>
                            <a:srgbClr val="EC008C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rgbClr val="EC008C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Flemish</a:t>
                      </a:r>
                      <a:r>
                        <a:rPr lang="es-ES" sz="2400" b="1" dirty="0">
                          <a:solidFill>
                            <a:srgbClr val="EC008C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Erasmus+ </a:t>
                      </a:r>
                      <a:r>
                        <a:rPr lang="es-ES" sz="2400" b="1" dirty="0" err="1">
                          <a:solidFill>
                            <a:srgbClr val="EC008C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National</a:t>
                      </a:r>
                      <a:r>
                        <a:rPr lang="es-ES" sz="2400" b="1" dirty="0">
                          <a:solidFill>
                            <a:srgbClr val="EC008C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Agency</a:t>
                      </a:r>
                      <a:r>
                        <a:rPr lang="es-ES" sz="2400" dirty="0">
                          <a:solidFill>
                            <a:schemeClr val="dk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-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developed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easy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funding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application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process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for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preparatory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visits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to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mobility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destination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in Erasmus+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mobilities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 A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trusted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person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/coach can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also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accompany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this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preparatory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visit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  </a:t>
                      </a:r>
                      <a:endParaRPr sz="3700" u="none" strike="noStrike" cap="none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3" name="Google Shape;40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4775" y="2247900"/>
            <a:ext cx="420075" cy="465083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3"/>
          <p:cNvSpPr/>
          <p:nvPr/>
        </p:nvSpPr>
        <p:spPr>
          <a:xfrm>
            <a:off x="1018475" y="328800"/>
            <a:ext cx="48933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Funding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,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grants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and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application</a:t>
            </a:r>
            <a:endParaRPr sz="1400" b="0" i="0" u="none" strike="noStrike" cap="none" dirty="0">
              <a:solidFill>
                <a:srgbClr val="000000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9BCE4F2-62BC-8F42-A0DF-1A6CA4D8C7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7CABD62-E07C-0D4D-88C9-51F07E9EE7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6507A95-8336-604D-86FC-D4330CA5D5B6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49E6B90-4492-3F49-BA92-23A876F504FC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</p:spTree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982e77d8a4_0_60"/>
          <p:cNvSpPr txBox="1">
            <a:spLocks noGrp="1"/>
          </p:cNvSpPr>
          <p:nvPr>
            <p:ph type="body" idx="1"/>
          </p:nvPr>
        </p:nvSpPr>
        <p:spPr>
          <a:xfrm>
            <a:off x="1422400" y="1816100"/>
            <a:ext cx="8902800" cy="3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s-ES" b="1" dirty="0"/>
              <a:t> </a:t>
            </a:r>
            <a:r>
              <a:rPr lang="es-ES" sz="4700" b="1" dirty="0">
                <a:solidFill>
                  <a:schemeClr val="accent1"/>
                </a:solidFill>
              </a:rPr>
              <a:t> </a:t>
            </a:r>
            <a:r>
              <a:rPr lang="es-ES" sz="3000" b="1" dirty="0">
                <a:solidFill>
                  <a:srgbClr val="EC008C"/>
                </a:solidFill>
                <a:latin typeface="+mj-lt"/>
              </a:rPr>
              <a:t>“</a:t>
            </a:r>
            <a:r>
              <a:rPr lang="es-ES" sz="2400" b="1" dirty="0">
                <a:solidFill>
                  <a:srgbClr val="EC008C"/>
                </a:solidFill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It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takes</a:t>
            </a:r>
            <a:r>
              <a:rPr lang="es-ES" sz="2400" dirty="0">
                <a:latin typeface="+mj-lt"/>
              </a:rPr>
              <a:t> a </a:t>
            </a:r>
            <a:r>
              <a:rPr lang="es-ES" sz="2400" dirty="0" err="1">
                <a:latin typeface="+mj-lt"/>
              </a:rPr>
              <a:t>lot</a:t>
            </a:r>
            <a:r>
              <a:rPr lang="es-ES" sz="2400" dirty="0">
                <a:latin typeface="+mj-lt"/>
              </a:rPr>
              <a:t> of time to </a:t>
            </a:r>
            <a:r>
              <a:rPr lang="es-ES" sz="2400" dirty="0" err="1">
                <a:latin typeface="+mj-lt"/>
              </a:rPr>
              <a:t>organise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the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support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abroad</a:t>
            </a:r>
            <a:r>
              <a:rPr lang="es-ES" sz="2400" dirty="0">
                <a:latin typeface="+mj-lt"/>
              </a:rPr>
              <a:t>. </a:t>
            </a:r>
            <a:r>
              <a:rPr lang="es-ES" sz="2400" dirty="0" err="1">
                <a:latin typeface="+mj-lt"/>
              </a:rPr>
              <a:t>The</a:t>
            </a:r>
            <a:r>
              <a:rPr lang="es-ES" sz="2400" dirty="0">
                <a:latin typeface="+mj-lt"/>
              </a:rPr>
              <a:t> Erasmus+ </a:t>
            </a:r>
            <a:r>
              <a:rPr lang="es-ES" sz="2400" dirty="0" err="1">
                <a:latin typeface="+mj-lt"/>
              </a:rPr>
              <a:t>funding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is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often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not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confirmed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until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very</a:t>
            </a:r>
            <a:r>
              <a:rPr lang="es-ES" sz="2400" dirty="0">
                <a:latin typeface="+mj-lt"/>
              </a:rPr>
              <a:t> late. No </a:t>
            </a:r>
            <a:r>
              <a:rPr lang="es-ES" sz="2400" dirty="0" err="1">
                <a:latin typeface="+mj-lt"/>
              </a:rPr>
              <a:t>guarantee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that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additional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costs</a:t>
            </a:r>
            <a:r>
              <a:rPr lang="es-ES" sz="2400" dirty="0">
                <a:latin typeface="+mj-lt"/>
              </a:rPr>
              <a:t> can </a:t>
            </a:r>
            <a:r>
              <a:rPr lang="es-ES" sz="2400" dirty="0" err="1">
                <a:latin typeface="+mj-lt"/>
              </a:rPr>
              <a:t>all</a:t>
            </a:r>
            <a:r>
              <a:rPr lang="es-ES" sz="2400" dirty="0">
                <a:latin typeface="+mj-lt"/>
              </a:rPr>
              <a:t> be </a:t>
            </a:r>
            <a:r>
              <a:rPr lang="es-ES" sz="2400" dirty="0" err="1">
                <a:latin typeface="+mj-lt"/>
              </a:rPr>
              <a:t>covered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by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this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funding</a:t>
            </a:r>
            <a:r>
              <a:rPr lang="es-ES" sz="2400" dirty="0">
                <a:latin typeface="+mj-lt"/>
              </a:rPr>
              <a:t>. </a:t>
            </a:r>
            <a:r>
              <a:rPr lang="es-ES" sz="2400" dirty="0" err="1">
                <a:latin typeface="+mj-lt"/>
              </a:rPr>
              <a:t>Students</a:t>
            </a:r>
            <a:r>
              <a:rPr lang="es-ES" sz="2400" dirty="0">
                <a:latin typeface="+mj-lt"/>
              </a:rPr>
              <a:t> are </a:t>
            </a:r>
            <a:r>
              <a:rPr lang="es-ES" sz="2400" dirty="0" err="1">
                <a:latin typeface="+mj-lt"/>
              </a:rPr>
              <a:t>fearful</a:t>
            </a:r>
            <a:r>
              <a:rPr lang="es-ES" sz="2400" dirty="0">
                <a:latin typeface="+mj-lt"/>
              </a:rPr>
              <a:t> of </a:t>
            </a:r>
            <a:r>
              <a:rPr lang="es-ES" sz="2400" dirty="0" err="1">
                <a:latin typeface="+mj-lt"/>
              </a:rPr>
              <a:t>not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getting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support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abroad</a:t>
            </a:r>
            <a:r>
              <a:rPr lang="es-ES" sz="2400" dirty="0">
                <a:latin typeface="+mj-lt"/>
              </a:rPr>
              <a:t>, </a:t>
            </a:r>
            <a:r>
              <a:rPr lang="es-ES" sz="2400" dirty="0" err="1">
                <a:latin typeface="+mj-lt"/>
              </a:rPr>
              <a:t>students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need</a:t>
            </a:r>
            <a:r>
              <a:rPr lang="es-ES" sz="2400" dirty="0">
                <a:latin typeface="+mj-lt"/>
              </a:rPr>
              <a:t> a </a:t>
            </a:r>
            <a:r>
              <a:rPr lang="es-ES" sz="2400" dirty="0" err="1">
                <a:latin typeface="+mj-lt"/>
              </a:rPr>
              <a:t>support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network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which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would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not</a:t>
            </a:r>
            <a:r>
              <a:rPr lang="es-ES" sz="2400" dirty="0">
                <a:latin typeface="+mj-lt"/>
              </a:rPr>
              <a:t> be </a:t>
            </a:r>
            <a:r>
              <a:rPr lang="es-ES" sz="2400" dirty="0" err="1">
                <a:latin typeface="+mj-lt"/>
              </a:rPr>
              <a:t>available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abroad</a:t>
            </a:r>
            <a:r>
              <a:rPr lang="es-ES" sz="2400" dirty="0">
                <a:latin typeface="+mj-lt"/>
              </a:rPr>
              <a:t>. </a:t>
            </a:r>
            <a:r>
              <a:rPr lang="es-ES" sz="2400" dirty="0" err="1">
                <a:latin typeface="+mj-lt"/>
              </a:rPr>
              <a:t>It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is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particularly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difficult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for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students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with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physical</a:t>
            </a:r>
            <a:r>
              <a:rPr lang="es-ES" sz="2400" dirty="0">
                <a:latin typeface="+mj-lt"/>
              </a:rPr>
              <a:t> and </a:t>
            </a:r>
            <a:r>
              <a:rPr lang="es-ES" sz="2400" dirty="0" err="1">
                <a:latin typeface="+mj-lt"/>
              </a:rPr>
              <a:t>sensory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disabilities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who</a:t>
            </a:r>
            <a:r>
              <a:rPr lang="es-ES" sz="2400" dirty="0">
                <a:latin typeface="+mj-lt"/>
              </a:rPr>
              <a:t> are </a:t>
            </a:r>
            <a:r>
              <a:rPr lang="es-ES" sz="2400" dirty="0" err="1">
                <a:latin typeface="+mj-lt"/>
              </a:rPr>
              <a:t>often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reliant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on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family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members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for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support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needs</a:t>
            </a:r>
            <a:r>
              <a:rPr lang="es-ES" sz="2400" dirty="0">
                <a:latin typeface="+mj-lt"/>
              </a:rPr>
              <a:t>. </a:t>
            </a:r>
            <a:r>
              <a:rPr lang="es-ES" sz="2400" dirty="0" err="1">
                <a:latin typeface="+mj-lt"/>
              </a:rPr>
              <a:t>They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may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have</a:t>
            </a:r>
            <a:r>
              <a:rPr lang="es-ES" sz="2400" dirty="0">
                <a:latin typeface="+mj-lt"/>
              </a:rPr>
              <a:t> to </a:t>
            </a:r>
            <a:r>
              <a:rPr lang="es-ES" sz="2400" dirty="0" err="1">
                <a:latin typeface="+mj-lt"/>
              </a:rPr>
              <a:t>organise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their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own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supports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outside</a:t>
            </a:r>
            <a:r>
              <a:rPr lang="es-ES" sz="2400" dirty="0">
                <a:latin typeface="+mj-lt"/>
              </a:rPr>
              <a:t> of </a:t>
            </a:r>
            <a:r>
              <a:rPr lang="es-ES" sz="2400" dirty="0" err="1">
                <a:latin typeface="+mj-lt"/>
              </a:rPr>
              <a:t>college</a:t>
            </a:r>
            <a:r>
              <a:rPr lang="es-ES" sz="2400" dirty="0">
                <a:latin typeface="+mj-lt"/>
              </a:rPr>
              <a:t> </a:t>
            </a:r>
            <a:r>
              <a:rPr lang="es-ES" sz="2400" dirty="0" err="1">
                <a:latin typeface="+mj-lt"/>
              </a:rPr>
              <a:t>hours</a:t>
            </a:r>
            <a:r>
              <a:rPr lang="es-ES" sz="2400" dirty="0">
                <a:latin typeface="+mj-lt"/>
              </a:rPr>
              <a:t> (</a:t>
            </a:r>
            <a:r>
              <a:rPr lang="es-ES" sz="2400" dirty="0" err="1">
                <a:latin typeface="+mj-lt"/>
              </a:rPr>
              <a:t>e.g</a:t>
            </a:r>
            <a:r>
              <a:rPr lang="es-ES" sz="2400" dirty="0">
                <a:latin typeface="+mj-lt"/>
              </a:rPr>
              <a:t>. Personal </a:t>
            </a:r>
            <a:r>
              <a:rPr lang="es-ES" sz="2400" dirty="0" err="1">
                <a:latin typeface="+mj-lt"/>
              </a:rPr>
              <a:t>Assistant</a:t>
            </a:r>
            <a:r>
              <a:rPr lang="es-ES" sz="2400" dirty="0">
                <a:latin typeface="+mj-lt"/>
              </a:rPr>
              <a:t>, </a:t>
            </a:r>
            <a:r>
              <a:rPr lang="es-ES" sz="2400" dirty="0" err="1">
                <a:latin typeface="+mj-lt"/>
              </a:rPr>
              <a:t>transport</a:t>
            </a:r>
            <a:r>
              <a:rPr lang="es-ES" sz="2400" dirty="0">
                <a:latin typeface="+mj-lt"/>
              </a:rPr>
              <a:t>, etc.) </a:t>
            </a:r>
            <a:r>
              <a:rPr lang="es-ES" sz="3200" b="1" dirty="0">
                <a:solidFill>
                  <a:srgbClr val="EC008C"/>
                </a:solidFill>
                <a:latin typeface="+mj-lt"/>
              </a:rPr>
              <a:t>”</a:t>
            </a:r>
            <a:endParaRPr sz="3200" b="1" dirty="0">
              <a:solidFill>
                <a:srgbClr val="5A5B5B"/>
              </a:solidFill>
              <a:latin typeface="+mj-lt"/>
            </a:endParaRPr>
          </a:p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s-ES" sz="4100" dirty="0"/>
              <a:t> </a:t>
            </a:r>
            <a:br>
              <a:rPr lang="es-ES" sz="4100" dirty="0"/>
            </a:br>
            <a:endParaRPr sz="4100" dirty="0"/>
          </a:p>
        </p:txBody>
      </p:sp>
      <p:pic>
        <p:nvPicPr>
          <p:cNvPr id="432" name="Google Shape;432;g982e77d8a4_0_60" descr="Speech bubble icon denoting an upcoming quotation from the inclusive mobility framewor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34600" y="1141200"/>
            <a:ext cx="895350" cy="8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982e77d8a4_0_60"/>
          <p:cNvSpPr/>
          <p:nvPr/>
        </p:nvSpPr>
        <p:spPr>
          <a:xfrm>
            <a:off x="1018475" y="328800"/>
            <a:ext cx="33186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Support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services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endParaRPr sz="900" b="0" i="0" u="none" strike="noStrike" cap="none" dirty="0">
              <a:solidFill>
                <a:srgbClr val="000000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D97959D-C4F8-AB48-91C4-015D6ED54E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18739"/>
            <a:ext cx="12185049" cy="57312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A010BA-E89A-064E-A844-F6D0F1451F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86EFD0D-85FE-7E4F-85FD-099FDBD3E467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7F85453-FE21-8546-B056-DA21A136833E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946150" y="706579"/>
            <a:ext cx="10100961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NL" sz="6600" b="1" dirty="0">
                <a:solidFill>
                  <a:schemeClr val="accent1"/>
                </a:solidFill>
                <a:latin typeface="Neo Sans Pro"/>
                <a:ea typeface="Neo Sans Pro" charset="0"/>
                <a:cs typeface="Neo Sans Pro" charset="0"/>
              </a:rPr>
              <a:t>Content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809ABC6-E696-4B95-8ED5-C4AB7B755FAA}"/>
              </a:ext>
            </a:extLst>
          </p:cNvPr>
          <p:cNvSpPr txBox="1"/>
          <p:nvPr/>
        </p:nvSpPr>
        <p:spPr>
          <a:xfrm>
            <a:off x="1463457" y="1947250"/>
            <a:ext cx="8772549" cy="36191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BE" sz="2600" dirty="0"/>
              <a:t>About SIHO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BE" sz="2600" dirty="0"/>
              <a:t>Inclusive mobility: context in Flanders and Europe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BE" sz="2600" dirty="0">
                <a:cs typeface="Calibri"/>
              </a:rPr>
              <a:t>Inclusive mobility projects: EPFIME and PLAR-4-SIMP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BE" sz="2600" dirty="0">
                <a:cs typeface="Calibri"/>
              </a:rPr>
              <a:t>SIHO’s support towards UAS </a:t>
            </a:r>
            <a:r>
              <a:rPr lang="nl-BE" sz="2000" dirty="0">
                <a:cs typeface="Calibri"/>
              </a:rPr>
              <a:t>case study Artevelde UAS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BE" sz="2600" dirty="0">
                <a:cs typeface="Calibri"/>
              </a:rPr>
              <a:t>Next steps: stay connected! 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nl-BE" sz="2600" dirty="0">
              <a:cs typeface="Calibri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D0DEBF3-79D8-B24F-8130-70FF648B9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44" y="6417547"/>
            <a:ext cx="715313" cy="44187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5570030-EE3D-7647-B12A-F406A27E57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459066" y="6275892"/>
            <a:ext cx="487084" cy="58210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48A974F0-156C-B643-B3EB-FC14B74FA25E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1258198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5" title="Diagra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200" y="1948700"/>
            <a:ext cx="6185672" cy="266587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5"/>
          <p:cNvSpPr txBox="1"/>
          <p:nvPr/>
        </p:nvSpPr>
        <p:spPr>
          <a:xfrm>
            <a:off x="1951400" y="4902599"/>
            <a:ext cx="3140400" cy="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es-ES" sz="900" b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Disclosure of disability </a:t>
            </a:r>
            <a:endParaRPr sz="900" b="1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143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lang="es-ES" sz="900" b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(student survey)</a:t>
            </a:r>
            <a:endParaRPr sz="900" b="0" i="0" u="none" strike="noStrike" cap="none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440" name="Google Shape;440;p45" title="Diagram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4600" y="1948712"/>
            <a:ext cx="5099898" cy="2665863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5"/>
          <p:cNvSpPr txBox="1"/>
          <p:nvPr/>
        </p:nvSpPr>
        <p:spPr>
          <a:xfrm>
            <a:off x="7941650" y="4740000"/>
            <a:ext cx="31404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900" b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Have specific administration procedures in place for the mobility of students with disabilities</a:t>
            </a:r>
            <a:endParaRPr sz="900" b="1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900" b="1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(institution survey)</a:t>
            </a:r>
            <a:endParaRPr sz="900" b="1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1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1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42" name="Google Shape;442;p45"/>
          <p:cNvSpPr/>
          <p:nvPr/>
        </p:nvSpPr>
        <p:spPr>
          <a:xfrm>
            <a:off x="1018475" y="328800"/>
            <a:ext cx="33186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Support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services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endParaRPr sz="900" b="0" i="0" u="none" strike="noStrike" cap="none" dirty="0">
              <a:solidFill>
                <a:srgbClr val="000000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F12E157-767E-034C-894A-FE9FB623A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0DC4DFB-F3DF-7F4F-B0B4-4A1CE66E62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A5217D5-8734-744C-AF8F-0A70932ED1FE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026451C-B369-534F-9D61-10723908C3C1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</p:spTree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7" name="Google Shape;447;g982e77d8a4_0_65"/>
          <p:cNvGraphicFramePr/>
          <p:nvPr>
            <p:extLst>
              <p:ext uri="{D42A27DB-BD31-4B8C-83A1-F6EECF244321}">
                <p14:modId xmlns:p14="http://schemas.microsoft.com/office/powerpoint/2010/main" val="979918894"/>
              </p:ext>
            </p:extLst>
          </p:nvPr>
        </p:nvGraphicFramePr>
        <p:xfrm>
          <a:off x="952787" y="1462699"/>
          <a:ext cx="10286450" cy="4038600"/>
        </p:xfrm>
        <a:graphic>
          <a:graphicData uri="http://schemas.openxmlformats.org/drawingml/2006/table">
            <a:tbl>
              <a:tblPr>
                <a:noFill/>
                <a:tableStyleId>{BE56386E-8C3C-4E0F-AE85-DF4E1A53C425}</a:tableStyleId>
              </a:tblPr>
              <a:tblGrid>
                <a:gridCol w="110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7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4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Disclosure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of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disability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important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topic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for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disabilities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When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preparing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their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mobility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abroad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,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many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disclose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their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situation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both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to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home and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host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institution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 </a:t>
                      </a:r>
                      <a:endParaRPr sz="2400" u="none" strike="noStrike" cap="none" dirty="0">
                        <a:solidFill>
                          <a:schemeClr val="accent2"/>
                        </a:solidFill>
                        <a:latin typeface="+mj-lt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2400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Institutions of higher education do not automatically acknowledge </a:t>
                      </a:r>
                      <a:r>
                        <a:rPr lang="es-ES" sz="240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b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disability status</a:t>
                      </a:r>
                      <a:r>
                        <a:rPr lang="es-ES" sz="240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as well as the </a:t>
                      </a:r>
                      <a:r>
                        <a:rPr lang="es-ES" sz="2400" b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reasonable adjustment</a:t>
                      </a:r>
                      <a:r>
                        <a:rPr lang="es-ES" sz="240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offered by the home institution.</a:t>
                      </a:r>
                      <a:endParaRPr sz="2400" b="1">
                        <a:solidFill>
                          <a:schemeClr val="accent2"/>
                        </a:solidFill>
                        <a:latin typeface="+mj-lt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disabilities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are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rather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positive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about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support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services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offered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by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host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institution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value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foremost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support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from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staff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during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international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mobility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period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and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consultation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about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their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needs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and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preferences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</a:t>
                      </a:r>
                      <a:r>
                        <a:rPr lang="es-ES" sz="2400" i="0" u="none" strike="noStrike" cap="none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endParaRPr sz="2400" u="none" strike="noStrike" cap="none" dirty="0">
                        <a:solidFill>
                          <a:schemeClr val="accent2"/>
                        </a:solidFill>
                        <a:latin typeface="+mj-lt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48" name="Google Shape;448;g982e77d8a4_0_65" descr="https://lh3.googleusercontent.com/s8ZZoehPWcAqtl9pkirCNQQsmpTZXNKRPVYFU-AN6QOB_tUD8ld3DBaUH9YjH6Dp8ovCrn2fedgezVY14xY2Ssp0WEWvkvccE1K7fiiWVfkm0xZykkN-zEIdx-c-b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7500" y="1683294"/>
            <a:ext cx="475308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982e77d8a4_0_65" descr="https://lh3.googleusercontent.com/s8ZZoehPWcAqtl9pkirCNQQsmpTZXNKRPVYFU-AN6QOB_tUD8ld3DBaUH9YjH6Dp8ovCrn2fedgezVY14xY2Ssp0WEWvkvccE1K7fiiWVfkm0xZykkN-zEIdx-c-b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7500" y="3213094"/>
            <a:ext cx="475308" cy="4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g982e77d8a4_0_65"/>
          <p:cNvSpPr/>
          <p:nvPr/>
        </p:nvSpPr>
        <p:spPr>
          <a:xfrm>
            <a:off x="1018475" y="328800"/>
            <a:ext cx="33186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Support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services</a:t>
            </a:r>
            <a:r>
              <a:rPr lang="es-ES" sz="2400" dirty="0">
                <a:solidFill>
                  <a:schemeClr val="lt1"/>
                </a:solidFill>
                <a:latin typeface="+mj-lt"/>
                <a:ea typeface="Fira Sans"/>
                <a:cs typeface="Fira Sans"/>
                <a:sym typeface="Fira Sans"/>
              </a:rPr>
              <a:t> </a:t>
            </a:r>
            <a:endParaRPr sz="900" b="0" i="0" u="none" strike="noStrike" cap="none" dirty="0">
              <a:solidFill>
                <a:srgbClr val="000000"/>
              </a:solidFill>
              <a:latin typeface="+mj-lt"/>
              <a:ea typeface="Fira Sans"/>
              <a:cs typeface="Fira Sans"/>
              <a:sym typeface="Fira Sans"/>
            </a:endParaRPr>
          </a:p>
        </p:txBody>
      </p:sp>
      <p:pic>
        <p:nvPicPr>
          <p:cNvPr id="451" name="Google Shape;451;g982e77d8a4_0_65" descr="https://lh3.googleusercontent.com/s8ZZoehPWcAqtl9pkirCNQQsmpTZXNKRPVYFU-AN6QOB_tUD8ld3DBaUH9YjH6Dp8ovCrn2fedgezVY14xY2Ssp0WEWvkvccE1K7fiiWVfkm0xZykkN-zEIdx-c-b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7500" y="4444994"/>
            <a:ext cx="475308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EDF0884-2E9A-5F44-87F6-3847C8983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624F3C9-1274-A94B-8D12-5AD6689C37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5EB4AE8-0D45-054B-8484-347B0562A6A5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4EF39CE-6CFF-304F-88E1-B225A95CB637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</p:spTree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g982e77d8a4_0_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400" y="2748424"/>
            <a:ext cx="420075" cy="4650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57" name="Google Shape;457;g982e77d8a4_0_87"/>
          <p:cNvGraphicFramePr/>
          <p:nvPr>
            <p:extLst>
              <p:ext uri="{D42A27DB-BD31-4B8C-83A1-F6EECF244321}">
                <p14:modId xmlns:p14="http://schemas.microsoft.com/office/powerpoint/2010/main" val="1356080841"/>
              </p:ext>
            </p:extLst>
          </p:nvPr>
        </p:nvGraphicFramePr>
        <p:xfrm>
          <a:off x="977678" y="2047033"/>
          <a:ext cx="10236625" cy="3053080"/>
        </p:xfrm>
        <a:graphic>
          <a:graphicData uri="http://schemas.openxmlformats.org/drawingml/2006/table">
            <a:tbl>
              <a:tblPr>
                <a:noFill/>
                <a:tableStyleId>{BE56386E-8C3C-4E0F-AE85-DF4E1A53C425}</a:tableStyleId>
              </a:tblPr>
              <a:tblGrid>
                <a:gridCol w="93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96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s-ES" sz="1400" u="none" strike="noStrike" cap="none"/>
                      </a:br>
                      <a:endParaRPr sz="1400" u="none" strike="noStrike" cap="none"/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s-ES" sz="2400" b="1" dirty="0">
                          <a:solidFill>
                            <a:srgbClr val="EC008C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France </a:t>
                      </a:r>
                      <a:r>
                        <a:rPr lang="es-ES" sz="24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>
                          <a:solidFill>
                            <a:srgbClr val="EC008C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- </a:t>
                      </a:r>
                      <a:r>
                        <a:rPr lang="es-ES" sz="2400" b="1" dirty="0" err="1">
                          <a:solidFill>
                            <a:srgbClr val="EC008C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Université</a:t>
                      </a:r>
                      <a:r>
                        <a:rPr lang="es-ES" sz="2400" b="1" dirty="0">
                          <a:solidFill>
                            <a:srgbClr val="EC008C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de </a:t>
                      </a:r>
                      <a:r>
                        <a:rPr lang="es-ES" sz="2400" b="1" dirty="0" err="1">
                          <a:solidFill>
                            <a:srgbClr val="EC008C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Lorraine</a:t>
                      </a:r>
                      <a:r>
                        <a:rPr lang="es-ES" sz="2400" b="1" dirty="0">
                          <a:solidFill>
                            <a:srgbClr val="EC008C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- In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Erasmus+ inter-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institutional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agreements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,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mentions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explicitly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engagement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and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capacity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to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welcome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incoming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and staff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disabilities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Regarding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outgoing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mobility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,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least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4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months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before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mobility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takes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place, a meeting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held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between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,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international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officer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,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disability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officer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and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academic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department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concerned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to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identify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all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individual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needs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of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in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host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institution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</a:t>
                      </a:r>
                      <a:r>
                        <a:rPr lang="es-ES" sz="2400" dirty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endParaRPr sz="4400" u="none" strike="noStrike" cap="none" dirty="0">
                        <a:latin typeface="+mj-lt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58" name="Google Shape;458;g982e77d8a4_0_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4775" y="2247900"/>
            <a:ext cx="420075" cy="465083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g982e77d8a4_0_87"/>
          <p:cNvSpPr/>
          <p:nvPr/>
        </p:nvSpPr>
        <p:spPr>
          <a:xfrm>
            <a:off x="1018475" y="328800"/>
            <a:ext cx="33186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Support services </a:t>
            </a:r>
            <a:endParaRPr sz="9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A6E1A7C-395F-D543-B77E-1AE28204E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18739"/>
            <a:ext cx="12185049" cy="57312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CDBFB7A-60C0-5740-AE9E-969E08BE2963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C79518C-1D25-4149-88C8-FC7FB8EBEA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6C86472-E72A-1C40-AB08-1503F5BD156A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</p:spTree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982e77d8cc_0_8"/>
          <p:cNvSpPr txBox="1">
            <a:spLocks noGrp="1"/>
          </p:cNvSpPr>
          <p:nvPr>
            <p:ph type="body" idx="1"/>
          </p:nvPr>
        </p:nvSpPr>
        <p:spPr>
          <a:xfrm>
            <a:off x="1822450" y="2057400"/>
            <a:ext cx="8217000" cy="3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b="1" dirty="0"/>
          </a:p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s-ES" sz="2600" b="1" dirty="0">
                <a:solidFill>
                  <a:schemeClr val="accent1"/>
                </a:solidFill>
                <a:latin typeface="+mj-lt"/>
              </a:rPr>
              <a:t>“ </a:t>
            </a:r>
            <a:r>
              <a:rPr lang="es-ES" sz="2600" dirty="0" err="1">
                <a:latin typeface="+mj-lt"/>
              </a:rPr>
              <a:t>My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student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dorm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is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managed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by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the</a:t>
            </a:r>
            <a:r>
              <a:rPr lang="es-ES" sz="2600" dirty="0">
                <a:latin typeface="+mj-lt"/>
              </a:rPr>
              <a:t> office of </a:t>
            </a:r>
            <a:r>
              <a:rPr lang="es-ES" sz="2600" dirty="0" err="1">
                <a:latin typeface="+mj-lt"/>
              </a:rPr>
              <a:t>equal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opportunities</a:t>
            </a:r>
            <a:r>
              <a:rPr lang="es-ES" sz="2600" dirty="0">
                <a:latin typeface="+mj-lt"/>
              </a:rPr>
              <a:t>, </a:t>
            </a:r>
            <a:r>
              <a:rPr lang="es-ES" sz="2600" dirty="0" err="1">
                <a:latin typeface="+mj-lt"/>
              </a:rPr>
              <a:t>therefore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it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is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specialized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for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students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with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disabilities</a:t>
            </a:r>
            <a:r>
              <a:rPr lang="es-ES" sz="2600" dirty="0">
                <a:latin typeface="+mj-lt"/>
              </a:rPr>
              <a:t>. </a:t>
            </a:r>
            <a:r>
              <a:rPr lang="es-ES" sz="2600" dirty="0" err="1">
                <a:latin typeface="+mj-lt"/>
              </a:rPr>
              <a:t>Therefore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the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management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also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knows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how</a:t>
            </a:r>
            <a:r>
              <a:rPr lang="es-ES" sz="2600" dirty="0">
                <a:latin typeface="+mj-lt"/>
              </a:rPr>
              <a:t> to </a:t>
            </a:r>
            <a:r>
              <a:rPr lang="es-ES" sz="2600" dirty="0" err="1">
                <a:latin typeface="+mj-lt"/>
              </a:rPr>
              <a:t>help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us</a:t>
            </a:r>
            <a:r>
              <a:rPr lang="es-ES" sz="2600" dirty="0">
                <a:latin typeface="+mj-lt"/>
              </a:rPr>
              <a:t>. And </a:t>
            </a:r>
            <a:r>
              <a:rPr lang="es-ES" sz="2600" dirty="0" err="1">
                <a:latin typeface="+mj-lt"/>
              </a:rPr>
              <a:t>the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people</a:t>
            </a:r>
            <a:r>
              <a:rPr lang="es-ES" sz="2600" dirty="0">
                <a:latin typeface="+mj-lt"/>
              </a:rPr>
              <a:t> are </a:t>
            </a:r>
            <a:r>
              <a:rPr lang="es-ES" sz="2600" dirty="0" err="1">
                <a:latin typeface="+mj-lt"/>
              </a:rPr>
              <a:t>also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kind</a:t>
            </a:r>
            <a:r>
              <a:rPr lang="es-ES" sz="2600" dirty="0">
                <a:latin typeface="+mj-lt"/>
              </a:rPr>
              <a:t> and </a:t>
            </a:r>
            <a:r>
              <a:rPr lang="es-ES" sz="2600" dirty="0" err="1">
                <a:latin typeface="+mj-lt"/>
              </a:rPr>
              <a:t>helpful</a:t>
            </a:r>
            <a:r>
              <a:rPr lang="es-ES" sz="2600" dirty="0">
                <a:latin typeface="+mj-lt"/>
              </a:rPr>
              <a:t> in </a:t>
            </a:r>
            <a:r>
              <a:rPr lang="es-ES" sz="2600" dirty="0" err="1">
                <a:latin typeface="+mj-lt"/>
              </a:rPr>
              <a:t>this</a:t>
            </a:r>
            <a:r>
              <a:rPr lang="es-ES" sz="2600" dirty="0">
                <a:latin typeface="+mj-lt"/>
              </a:rPr>
              <a:t> </a:t>
            </a:r>
            <a:r>
              <a:rPr lang="es-ES" sz="2600" dirty="0" err="1">
                <a:latin typeface="+mj-lt"/>
              </a:rPr>
              <a:t>dorm</a:t>
            </a:r>
            <a:r>
              <a:rPr lang="es-ES" sz="2600" dirty="0">
                <a:latin typeface="+mj-lt"/>
              </a:rPr>
              <a:t>.</a:t>
            </a:r>
            <a:r>
              <a:rPr lang="es-ES" sz="2600" dirty="0">
                <a:solidFill>
                  <a:srgbClr val="5A5B5B"/>
                </a:solidFill>
                <a:latin typeface="+mj-lt"/>
              </a:rPr>
              <a:t> </a:t>
            </a:r>
            <a:r>
              <a:rPr lang="es-ES" sz="2600" b="1" dirty="0">
                <a:solidFill>
                  <a:srgbClr val="EC008C"/>
                </a:solidFill>
                <a:latin typeface="+mj-lt"/>
              </a:rPr>
              <a:t>”</a:t>
            </a:r>
            <a:r>
              <a:rPr lang="es-ES" sz="2600" b="1" dirty="0">
                <a:solidFill>
                  <a:srgbClr val="5A5B5B"/>
                </a:solidFill>
                <a:latin typeface="+mj-lt"/>
              </a:rPr>
              <a:t> </a:t>
            </a:r>
            <a:endParaRPr sz="2600" b="1" dirty="0">
              <a:solidFill>
                <a:srgbClr val="EC008C"/>
              </a:solidFill>
              <a:latin typeface="+mj-lt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br>
              <a:rPr lang="es-ES" dirty="0">
                <a:latin typeface="+mj-lt"/>
              </a:rPr>
            </a:br>
            <a:endParaRPr dirty="0">
              <a:latin typeface="+mj-lt"/>
            </a:endParaRPr>
          </a:p>
        </p:txBody>
      </p:sp>
      <p:pic>
        <p:nvPicPr>
          <p:cNvPr id="494" name="Google Shape;494;g982e77d8cc_0_8" descr="Speech bubble icon denoting an upcoming quotation from the inclusive mobility framewor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0900" y="1611100"/>
            <a:ext cx="895350" cy="8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982e77d8cc_0_8"/>
          <p:cNvSpPr/>
          <p:nvPr/>
        </p:nvSpPr>
        <p:spPr>
          <a:xfrm>
            <a:off x="1018475" y="328800"/>
            <a:ext cx="23916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Student life  </a:t>
            </a:r>
            <a:endParaRPr sz="9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C685545-CC36-1A4A-AC15-492D0D9BF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7D89867-AC4F-FA49-A38C-7118385C9994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DD2DCAE-2FC9-0B42-BE2D-D09F3700BF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7ADCC9B-80A3-F74B-9567-5ADAD40BF18D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</p:spTree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" name="Google Shape;501;g982e77d8cc_1_47"/>
          <p:cNvGraphicFramePr/>
          <p:nvPr>
            <p:extLst>
              <p:ext uri="{D42A27DB-BD31-4B8C-83A1-F6EECF244321}">
                <p14:modId xmlns:p14="http://schemas.microsoft.com/office/powerpoint/2010/main" val="3769813645"/>
              </p:ext>
            </p:extLst>
          </p:nvPr>
        </p:nvGraphicFramePr>
        <p:xfrm>
          <a:off x="952787" y="1996099"/>
          <a:ext cx="10286450" cy="3091180"/>
        </p:xfrm>
        <a:graphic>
          <a:graphicData uri="http://schemas.openxmlformats.org/drawingml/2006/table">
            <a:tbl>
              <a:tblPr>
                <a:noFill/>
                <a:tableStyleId>{BE56386E-8C3C-4E0F-AE85-DF4E1A53C425}</a:tableStyleId>
              </a:tblPr>
              <a:tblGrid>
                <a:gridCol w="110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7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3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2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satisfaction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regarding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offered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housing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rather</a:t>
                      </a:r>
                      <a:endParaRPr sz="2400" dirty="0">
                        <a:solidFill>
                          <a:schemeClr val="accent2"/>
                        </a:solidFill>
                        <a:latin typeface="+mj-lt"/>
                        <a:ea typeface="Fira Sans"/>
                        <a:cs typeface="Fira Sans"/>
                        <a:sym typeface="Fir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positive</a:t>
                      </a:r>
                      <a:endParaRPr sz="3700" dirty="0">
                        <a:solidFill>
                          <a:schemeClr val="accent2"/>
                        </a:solidFill>
                        <a:highlight>
                          <a:schemeClr val="lt1"/>
                        </a:highlight>
                        <a:latin typeface="+mj-lt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point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out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lack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of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available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information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regarding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endParaRPr sz="2400" dirty="0">
                        <a:solidFill>
                          <a:schemeClr val="accent2"/>
                        </a:solidFill>
                        <a:latin typeface="+mj-lt"/>
                        <a:ea typeface="Fira Sans"/>
                        <a:cs typeface="Fira Sans"/>
                        <a:sym typeface="Fir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accessibility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of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destination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,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transport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,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housing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and </a:t>
                      </a:r>
                      <a:endParaRPr sz="2400" b="1" dirty="0">
                        <a:solidFill>
                          <a:schemeClr val="accent2"/>
                        </a:solidFill>
                        <a:latin typeface="+mj-lt"/>
                        <a:ea typeface="Fira Sans"/>
                        <a:cs typeface="Fira Sans"/>
                        <a:sym typeface="Fira Sans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campus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, and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best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places to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go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socially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 </a:t>
                      </a:r>
                      <a:endParaRPr sz="3500" dirty="0">
                        <a:solidFill>
                          <a:schemeClr val="accent2"/>
                        </a:solidFill>
                        <a:latin typeface="+mj-lt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point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to more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support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everyday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life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necessities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endParaRPr sz="2400" dirty="0">
                        <a:solidFill>
                          <a:schemeClr val="accent2"/>
                        </a:solidFill>
                        <a:highlight>
                          <a:schemeClr val="lt1"/>
                        </a:highlight>
                        <a:latin typeface="+mj-lt"/>
                        <a:ea typeface="Fira Sans"/>
                        <a:cs typeface="Fira Sans"/>
                        <a:sym typeface="Fira Sans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(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e.g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 medical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support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,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cooking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chemeClr val="lt1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, etc...).</a:t>
                      </a:r>
                      <a:endParaRPr sz="2400" dirty="0">
                        <a:solidFill>
                          <a:schemeClr val="accent2"/>
                        </a:solidFill>
                        <a:latin typeface="+mj-lt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02" name="Google Shape;502;g982e77d8cc_1_47" descr="https://lh3.googleusercontent.com/s8ZZoehPWcAqtl9pkirCNQQsmpTZXNKRPVYFU-AN6QOB_tUD8ld3DBaUH9YjH6Dp8ovCrn2fedgezVY14xY2Ssp0WEWvkvccE1K7fiiWVfkm0xZykkN-zEIdx-c-b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7500" y="2203994"/>
            <a:ext cx="475308" cy="4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g982e77d8cc_1_47"/>
          <p:cNvSpPr/>
          <p:nvPr/>
        </p:nvSpPr>
        <p:spPr>
          <a:xfrm>
            <a:off x="1018475" y="328800"/>
            <a:ext cx="23916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Student life  </a:t>
            </a:r>
            <a:endParaRPr sz="9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504" name="Google Shape;504;g982e77d8cc_1_47" descr="https://lh3.googleusercontent.com/s8ZZoehPWcAqtl9pkirCNQQsmpTZXNKRPVYFU-AN6QOB_tUD8ld3DBaUH9YjH6Dp8ovCrn2fedgezVY14xY2Ssp0WEWvkvccE1K7fiiWVfkm0xZykkN-zEIdx-c-b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7500" y="3213094"/>
            <a:ext cx="475308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982e77d8cc_1_47" descr="https://lh3.googleusercontent.com/s8ZZoehPWcAqtl9pkirCNQQsmpTZXNKRPVYFU-AN6QOB_tUD8ld3DBaUH9YjH6Dp8ovCrn2fedgezVY14xY2Ssp0WEWvkvccE1K7fiiWVfkm0xZykkN-zEIdx-c-b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7500" y="4356094"/>
            <a:ext cx="475308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50709A2-2221-8047-91DD-8CCBD15AD0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18739"/>
            <a:ext cx="12185049" cy="57312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3D7F6F0-764A-D74A-8D51-89B29DEB51F6}"/>
              </a:ext>
            </a:extLst>
          </p:cNvPr>
          <p:cNvSpPr txBox="1"/>
          <p:nvPr/>
        </p:nvSpPr>
        <p:spPr>
          <a:xfrm>
            <a:off x="1803400" y="6451414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3426DC-C3AD-F14C-BCD6-A8E68D4AA6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61CF28F-C167-F040-9926-2B6F01307879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982e77d8cc_0_35"/>
          <p:cNvSpPr/>
          <p:nvPr/>
        </p:nvSpPr>
        <p:spPr>
          <a:xfrm>
            <a:off x="2150695" y="4394563"/>
            <a:ext cx="9203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11" name="Google Shape;511;g982e77d8cc_0_35"/>
          <p:cNvGraphicFramePr/>
          <p:nvPr>
            <p:extLst>
              <p:ext uri="{D42A27DB-BD31-4B8C-83A1-F6EECF244321}">
                <p14:modId xmlns:p14="http://schemas.microsoft.com/office/powerpoint/2010/main" val="1227777240"/>
              </p:ext>
            </p:extLst>
          </p:nvPr>
        </p:nvGraphicFramePr>
        <p:xfrm>
          <a:off x="1116912" y="2217885"/>
          <a:ext cx="9817800" cy="2687320"/>
        </p:xfrm>
        <a:graphic>
          <a:graphicData uri="http://schemas.openxmlformats.org/drawingml/2006/table">
            <a:tbl>
              <a:tblPr>
                <a:noFill/>
                <a:tableStyleId>{BE56386E-8C3C-4E0F-AE85-DF4E1A53C425}</a:tableStyleId>
              </a:tblPr>
              <a:tblGrid>
                <a:gridCol w="90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s-ES" sz="1400" u="none" strike="noStrike" cap="none"/>
                      </a:br>
                      <a:r>
                        <a:rPr lang="es-ES" sz="1100" b="0" i="0" u="none" strike="noStrike" cap="none">
                          <a:solidFill>
                            <a:srgbClr val="000000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1100" b="1" dirty="0">
                          <a:solidFill>
                            <a:schemeClr val="accent1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Italy</a:t>
                      </a:r>
                      <a:r>
                        <a:rPr lang="es-ES" sz="2400" dirty="0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- </a:t>
                      </a:r>
                      <a:r>
                        <a:rPr lang="es-ES" sz="2400" b="1" dirty="0" err="1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b="1" dirty="0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1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Università</a:t>
                      </a:r>
                      <a:r>
                        <a:rPr lang="es-ES" sz="2400" b="1" dirty="0">
                          <a:solidFill>
                            <a:schemeClr val="accent1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di Trento </a:t>
                      </a:r>
                      <a:r>
                        <a:rPr lang="es-ES" sz="2400" dirty="0">
                          <a:solidFill>
                            <a:schemeClr val="accent1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-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cooperates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Erasmus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Network (ESN) to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welcome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and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integrate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their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incoming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,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especially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those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disabilities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This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cooperation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focuses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mostly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organising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campus tours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international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and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searching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for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buddies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to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support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disabilities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to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overcome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everyday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challenges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 </a:t>
                      </a:r>
                      <a:endParaRPr sz="24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accent2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12" name="Google Shape;512;g982e77d8cc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900" y="2388000"/>
            <a:ext cx="458825" cy="50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g982e77d8cc_0_35"/>
          <p:cNvSpPr/>
          <p:nvPr/>
        </p:nvSpPr>
        <p:spPr>
          <a:xfrm>
            <a:off x="1018475" y="328800"/>
            <a:ext cx="23916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Student life  </a:t>
            </a:r>
            <a:endParaRPr sz="9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377A5E6-0316-A848-B6B5-460D86B6E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CF7F595-95E8-4E49-8774-D57D48A073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309759"/>
            <a:ext cx="487084" cy="58210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59677A4-31EB-6640-93E3-1FD6379B7DA8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895A22A-D679-7C45-BBC0-29EDA58D088F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</p:spTree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982e77d8cc_0_55"/>
          <p:cNvSpPr txBox="1">
            <a:spLocks noGrp="1"/>
          </p:cNvSpPr>
          <p:nvPr>
            <p:ph type="body" idx="1"/>
          </p:nvPr>
        </p:nvSpPr>
        <p:spPr>
          <a:xfrm>
            <a:off x="1936750" y="1701800"/>
            <a:ext cx="8813700" cy="3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b="1" dirty="0"/>
          </a:p>
          <a:p>
            <a:pPr marL="11430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s-ES" sz="2600" b="1" dirty="0">
                <a:solidFill>
                  <a:schemeClr val="accent1"/>
                </a:solidFill>
                <a:latin typeface="+mj-lt"/>
              </a:rPr>
              <a:t>“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Specific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barriers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could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be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also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the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lack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of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translators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to a particular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sign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language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or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the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lack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of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coordinators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for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student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support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(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disability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/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inclusion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officers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).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Improvement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of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cooperation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between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support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coordinators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and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international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officers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is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crucial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but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dirty="0" err="1">
                <a:highlight>
                  <a:srgbClr val="FFFFFF"/>
                </a:highlight>
                <a:latin typeface="+mj-lt"/>
              </a:rPr>
              <a:t>challenging</a:t>
            </a:r>
            <a:r>
              <a:rPr lang="es-ES" sz="2600" dirty="0">
                <a:highlight>
                  <a:srgbClr val="FFFFFF"/>
                </a:highlight>
                <a:latin typeface="+mj-lt"/>
              </a:rPr>
              <a:t>.</a:t>
            </a:r>
            <a:r>
              <a:rPr lang="es-ES" sz="2600" dirty="0">
                <a:solidFill>
                  <a:srgbClr val="35363F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es-ES" sz="2600" b="1" dirty="0">
                <a:solidFill>
                  <a:srgbClr val="EC008C"/>
                </a:solidFill>
                <a:latin typeface="+mj-lt"/>
              </a:rPr>
              <a:t>”</a:t>
            </a:r>
            <a:r>
              <a:rPr lang="es-ES" sz="2600" dirty="0">
                <a:solidFill>
                  <a:srgbClr val="434343"/>
                </a:solidFill>
                <a:latin typeface="+mj-lt"/>
              </a:rPr>
              <a:t> </a:t>
            </a:r>
            <a:r>
              <a:rPr lang="es-ES" sz="2600" dirty="0">
                <a:solidFill>
                  <a:srgbClr val="5A5B5B"/>
                </a:solidFill>
                <a:latin typeface="+mj-lt"/>
              </a:rPr>
              <a:t> </a:t>
            </a:r>
            <a:endParaRPr sz="2600" b="1" dirty="0">
              <a:solidFill>
                <a:srgbClr val="EC008C"/>
              </a:solidFill>
              <a:latin typeface="+mj-lt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br>
              <a:rPr lang="es-ES" sz="3000" dirty="0"/>
            </a:br>
            <a:endParaRPr sz="3000" dirty="0"/>
          </a:p>
        </p:txBody>
      </p:sp>
      <p:pic>
        <p:nvPicPr>
          <p:cNvPr id="541" name="Google Shape;541;g982e77d8cc_0_55" descr="Speech bubble icon denoting an upcoming quotation from the inclusive mobility framewor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10700" y="1407900"/>
            <a:ext cx="895350" cy="8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g982e77d8cc_0_55"/>
          <p:cNvSpPr/>
          <p:nvPr/>
        </p:nvSpPr>
        <p:spPr>
          <a:xfrm>
            <a:off x="1018475" y="328800"/>
            <a:ext cx="41568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Awareness and cooperation</a:t>
            </a:r>
            <a:endParaRPr sz="9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C1FFC10-F03F-3840-A4DA-40A2DF83FD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C1833E3-D2F7-2C41-A4F2-F6F1E2B0F5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8E7096D-2792-0B44-9E5F-2A412D6DD22F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05A43E4-A83F-CA4F-B17A-4ADCA877144C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</p:spTree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7" name="Google Shape;547;g982e77d8cc_0_59"/>
          <p:cNvGraphicFramePr/>
          <p:nvPr>
            <p:extLst>
              <p:ext uri="{D42A27DB-BD31-4B8C-83A1-F6EECF244321}">
                <p14:modId xmlns:p14="http://schemas.microsoft.com/office/powerpoint/2010/main" val="411883659"/>
              </p:ext>
            </p:extLst>
          </p:nvPr>
        </p:nvGraphicFramePr>
        <p:xfrm>
          <a:off x="956187" y="2161199"/>
          <a:ext cx="10382373" cy="1224280"/>
        </p:xfrm>
        <a:graphic>
          <a:graphicData uri="http://schemas.openxmlformats.org/drawingml/2006/table">
            <a:tbl>
              <a:tblPr>
                <a:noFill/>
                <a:tableStyleId>{BE56386E-8C3C-4E0F-AE85-DF4E1A53C425}</a:tableStyleId>
              </a:tblPr>
              <a:tblGrid>
                <a:gridCol w="1118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63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4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0" i="0" u="none" strike="noStrike" cap="none">
                        <a:solidFill>
                          <a:srgbClr val="000000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lack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of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awareness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barriers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and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communication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and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collaboration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between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different</a:t>
                      </a:r>
                      <a:r>
                        <a:rPr lang="es-ES" sz="2400" b="1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stakeholders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are a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barrier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supporting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international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disabilities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effectively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</a:t>
                      </a:r>
                      <a:endParaRPr sz="2400" b="1" dirty="0">
                        <a:solidFill>
                          <a:schemeClr val="accent2"/>
                        </a:solidFill>
                        <a:latin typeface="+mj-lt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48" name="Google Shape;548;g982e77d8cc_0_59" descr="https://lh3.googleusercontent.com/s8ZZoehPWcAqtl9pkirCNQQsmpTZXNKRPVYFU-AN6QOB_tUD8ld3DBaUH9YjH6Dp8ovCrn2fedgezVY14xY2Ssp0WEWvkvccE1K7fiiWVfkm0xZykkN-zEIdx-c-b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4000" y="2356394"/>
            <a:ext cx="475308" cy="4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g982e77d8cc_0_59"/>
          <p:cNvSpPr/>
          <p:nvPr/>
        </p:nvSpPr>
        <p:spPr>
          <a:xfrm>
            <a:off x="1018475" y="328800"/>
            <a:ext cx="41568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Awareness and cooperation</a:t>
            </a:r>
            <a:endParaRPr sz="9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B348B66-1F2E-4F49-B8E8-CB42559093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7985CF4-B051-9C4C-9B64-FEE47A2A95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F402C93-FE53-F44F-865F-0E85F2762543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18DFF20-12F7-C743-99B4-A9FAF1817E02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</p:spTree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982e77d8cc_0_65"/>
          <p:cNvSpPr/>
          <p:nvPr/>
        </p:nvSpPr>
        <p:spPr>
          <a:xfrm>
            <a:off x="2150695" y="4394563"/>
            <a:ext cx="9203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55" name="Google Shape;555;g982e77d8cc_0_65"/>
          <p:cNvGraphicFramePr/>
          <p:nvPr>
            <p:extLst>
              <p:ext uri="{D42A27DB-BD31-4B8C-83A1-F6EECF244321}">
                <p14:modId xmlns:p14="http://schemas.microsoft.com/office/powerpoint/2010/main" val="2829086266"/>
              </p:ext>
            </p:extLst>
          </p:nvPr>
        </p:nvGraphicFramePr>
        <p:xfrm>
          <a:off x="1091512" y="1798784"/>
          <a:ext cx="9817800" cy="2864656"/>
        </p:xfrm>
        <a:graphic>
          <a:graphicData uri="http://schemas.openxmlformats.org/drawingml/2006/table">
            <a:tbl>
              <a:tblPr>
                <a:noFill/>
                <a:tableStyleId>{BE56386E-8C3C-4E0F-AE85-DF4E1A53C425}</a:tableStyleId>
              </a:tblPr>
              <a:tblGrid>
                <a:gridCol w="90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6465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s-ES" sz="1400" u="none" strike="noStrike" cap="none"/>
                      </a:br>
                      <a:r>
                        <a:rPr lang="es-ES" sz="1100" b="0" i="0" u="none" strike="noStrike" cap="none">
                          <a:solidFill>
                            <a:srgbClr val="000000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 </a:t>
                      </a:r>
                      <a:endParaRPr sz="1400" u="none" strike="noStrike" cap="none"/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2400" b="1" dirty="0" err="1">
                          <a:solidFill>
                            <a:srgbClr val="EC008C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Ireland</a:t>
                      </a:r>
                      <a:r>
                        <a:rPr lang="es-ES" sz="2400" dirty="0">
                          <a:solidFill>
                            <a:schemeClr val="dk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-  </a:t>
                      </a:r>
                      <a:r>
                        <a:rPr lang="es-ES" sz="2400" b="1" dirty="0" err="1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Higher</a:t>
                      </a:r>
                      <a:r>
                        <a:rPr lang="es-ES" sz="2400" b="1" dirty="0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Education</a:t>
                      </a:r>
                      <a:r>
                        <a:rPr lang="es-ES" sz="2400" b="1" dirty="0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accent1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Authority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- As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part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of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their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audit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and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monitoring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visits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to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Irish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HEI’s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participating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in Erasmus+,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HEA’S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international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section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actively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engages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disability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officers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based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at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each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institution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to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communicate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opportunities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available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to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students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with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disabilities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to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partake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in Erasmus+, and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about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additional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supports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available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for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 </a:t>
                      </a:r>
                      <a:r>
                        <a:rPr lang="es-ES" sz="2400" dirty="0" err="1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them</a:t>
                      </a:r>
                      <a:r>
                        <a:rPr lang="es-ES" sz="2400" dirty="0">
                          <a:solidFill>
                            <a:schemeClr val="accent2"/>
                          </a:solidFill>
                          <a:latin typeface="+mj-lt"/>
                          <a:ea typeface="Fira Sans"/>
                          <a:cs typeface="Fira Sans"/>
                          <a:sym typeface="Fira Sans"/>
                        </a:rPr>
                        <a:t>.</a:t>
                      </a:r>
                      <a:endParaRPr sz="3700" dirty="0">
                        <a:solidFill>
                          <a:schemeClr val="accent2"/>
                        </a:solidFill>
                        <a:latin typeface="+mj-lt"/>
                      </a:endParaRPr>
                    </a:p>
                  </a:txBody>
                  <a:tcPr marL="63500" marR="63500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56" name="Google Shape;556;g982e77d8cc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100" y="1981600"/>
            <a:ext cx="458825" cy="50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g982e77d8cc_0_65"/>
          <p:cNvSpPr/>
          <p:nvPr/>
        </p:nvSpPr>
        <p:spPr>
          <a:xfrm>
            <a:off x="1018475" y="557400"/>
            <a:ext cx="4156800" cy="6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Awareness and cooperation</a:t>
            </a:r>
            <a:endParaRPr sz="9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DAF1379-CBDA-6E4B-8907-75AF91B503C6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9301E41-98DD-DE4B-9F47-69814A93F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3" y="6301721"/>
            <a:ext cx="12185049" cy="57312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38AF867-E019-554C-B621-7CDC541ADC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1C2139E-95F2-1643-8359-22A05E478AED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F4B93E6-C6ED-9F46-9521-843D4A0FDB40}"/>
              </a:ext>
            </a:extLst>
          </p:cNvPr>
          <p:cNvSpPr txBox="1"/>
          <p:nvPr/>
        </p:nvSpPr>
        <p:spPr>
          <a:xfrm>
            <a:off x="9824052" y="643439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</p:spTree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ACC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ctrTitle"/>
          </p:nvPr>
        </p:nvSpPr>
        <p:spPr>
          <a:xfrm>
            <a:off x="623666" y="1488282"/>
            <a:ext cx="11052517" cy="2694251"/>
          </a:xfrm>
          <a:prstGeom prst="rect">
            <a:avLst/>
          </a:prstGeom>
          <a:solidFill>
            <a:srgbClr val="00AACC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Fira Sans SemiBold"/>
              <a:buNone/>
            </a:pPr>
            <a:r>
              <a:rPr lang="es-ES" sz="6000" b="1" dirty="0" err="1">
                <a:solidFill>
                  <a:schemeClr val="lt1"/>
                </a:solidFill>
              </a:rPr>
              <a:t>SIHO’s</a:t>
            </a:r>
            <a:r>
              <a:rPr lang="es-ES" sz="6000" b="1" dirty="0">
                <a:solidFill>
                  <a:schemeClr val="lt1"/>
                </a:solidFill>
              </a:rPr>
              <a:t> </a:t>
            </a:r>
            <a:r>
              <a:rPr lang="es-ES" sz="6000" b="1" dirty="0" err="1">
                <a:solidFill>
                  <a:schemeClr val="lt1"/>
                </a:solidFill>
              </a:rPr>
              <a:t>support</a:t>
            </a:r>
            <a:br>
              <a:rPr lang="es-ES" sz="6000" b="1" dirty="0">
                <a:solidFill>
                  <a:schemeClr val="lt1"/>
                </a:solidFill>
              </a:rPr>
            </a:br>
            <a:r>
              <a:rPr lang="es-ES" sz="4800" b="1" dirty="0" err="1">
                <a:solidFill>
                  <a:schemeClr val="lt1"/>
                </a:solidFill>
              </a:rPr>
              <a:t>Artevelde</a:t>
            </a:r>
            <a:r>
              <a:rPr lang="es-ES" sz="4800" b="1" dirty="0">
                <a:solidFill>
                  <a:schemeClr val="lt1"/>
                </a:solidFill>
              </a:rPr>
              <a:t> as a case </a:t>
            </a:r>
            <a:r>
              <a:rPr lang="es-ES" sz="4800" b="1" dirty="0" err="1">
                <a:solidFill>
                  <a:schemeClr val="lt1"/>
                </a:solidFill>
              </a:rPr>
              <a:t>study</a:t>
            </a:r>
            <a:endParaRPr sz="4800" b="1" dirty="0">
              <a:solidFill>
                <a:schemeClr val="lt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8885367-5355-294F-B333-AEC52030B94C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E0B7103-4766-9E4F-B850-F1C507D2F4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3504F41-8658-7848-A6E8-BA1A33A839AD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</p:spTree>
    <p:extLst>
      <p:ext uri="{BB962C8B-B14F-4D97-AF65-F5344CB8AC3E}">
        <p14:creationId xmlns:p14="http://schemas.microsoft.com/office/powerpoint/2010/main" val="1171046368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ACC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ctrTitle"/>
          </p:nvPr>
        </p:nvSpPr>
        <p:spPr>
          <a:xfrm>
            <a:off x="623666" y="1488282"/>
            <a:ext cx="11052517" cy="2694251"/>
          </a:xfrm>
          <a:prstGeom prst="rect">
            <a:avLst/>
          </a:prstGeom>
          <a:solidFill>
            <a:srgbClr val="00AACC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Fira Sans SemiBold"/>
              <a:buNone/>
            </a:pPr>
            <a:r>
              <a:rPr lang="es-ES" sz="6000" b="1" dirty="0" err="1">
                <a:solidFill>
                  <a:schemeClr val="lt1"/>
                </a:solidFill>
              </a:rPr>
              <a:t>About</a:t>
            </a:r>
            <a:r>
              <a:rPr lang="es-ES" sz="6000" b="1" dirty="0">
                <a:solidFill>
                  <a:schemeClr val="lt1"/>
                </a:solidFill>
              </a:rPr>
              <a:t> SIHO</a:t>
            </a:r>
            <a:endParaRPr sz="60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09275"/>
      </p:ext>
    </p:extLst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12BBDEC-0300-F54F-A558-948E0A4311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CA4D79C-7291-2948-8929-5013B7E35E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A3BE1A6-463F-7D44-BE30-273CEAF14E7C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1F89548-3E45-DB4E-826E-7AB50BC0F9D7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DAB31F2-C3B6-EB4F-9DE5-7BF8B701F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15" y="381000"/>
            <a:ext cx="4026715" cy="54864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0002884-B60C-114A-AD8B-CBE2D4900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6767" y="415904"/>
            <a:ext cx="4419600" cy="16637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19C65F8-8BFB-E445-A7D9-7C487FB391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9550" y="1967105"/>
            <a:ext cx="4152900" cy="7239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B2D5F10-5A6A-AC44-9CFE-CC2B64B921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2714288"/>
            <a:ext cx="3911600" cy="622300"/>
          </a:xfrm>
          <a:prstGeom prst="rect">
            <a:avLst/>
          </a:prstGeom>
        </p:spPr>
      </p:pic>
      <p:sp>
        <p:nvSpPr>
          <p:cNvPr id="10" name="AutoShape 2" descr="https://euc-powerpoint.officeapps.live.com/pods/GetClipboardImage.ashx?Id=8eaf610e-5b99-488e-bbb2-c0f2202f880e&amp;DC=GEU2&amp;wdoverrides=GetClipboardImageEnabled:true">
            <a:extLst>
              <a:ext uri="{FF2B5EF4-FFF2-40B4-BE49-F238E27FC236}">
                <a16:creationId xmlns:a16="http://schemas.microsoft.com/office/drawing/2014/main" id="{7F1BF9DD-9BEB-DC42-BC3D-0CE810798A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5310161"/>
      </p:ext>
    </p:extLst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4"/>
                </a:solidFill>
                <a:latin typeface="Calibri" charset="0"/>
                <a:cs typeface="Calibri" charset="0"/>
              </a:rPr>
              <a:t>Some Quick Facts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18" y="2144352"/>
            <a:ext cx="2770094" cy="2717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358" y="2142809"/>
            <a:ext cx="2611802" cy="2770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219" y="2130452"/>
            <a:ext cx="2634667" cy="2770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2294" y="2111188"/>
            <a:ext cx="2859151" cy="293642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21647C0-2247-7543-BF75-CDDC49CFF2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251" y="436087"/>
            <a:ext cx="2928761" cy="120567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8F3EA16-9EBF-8A44-A346-16AA5F22E0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3" y="6301721"/>
            <a:ext cx="12185049" cy="57312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5F19244-34D1-4A44-BA1A-B907EE35F6F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E42EA9DA-12AD-5E4F-A206-CAD39A0ADEDC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AFB90A1-B2DA-E945-8CB1-FAF6989F5B40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</p:spTree>
    <p:extLst>
      <p:ext uri="{BB962C8B-B14F-4D97-AF65-F5344CB8AC3E}">
        <p14:creationId xmlns:p14="http://schemas.microsoft.com/office/powerpoint/2010/main" val="25949420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7F82A06-78C5-1545-A079-FCD8263D0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310" y="2222640"/>
            <a:ext cx="8671745" cy="375653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6506A1D-F3BC-2842-B771-02DFABF046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3" y="6301721"/>
            <a:ext cx="12185049" cy="57312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5441ABF-665C-1C4A-B47E-F28DFC23B7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4853B67-9218-C546-A33F-F9A693D195F5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8252FAB-83D2-D048-A395-52DF327BBA17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BC2A883-B2D2-6844-BE4D-445AC3A32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627" y="574534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00AACC"/>
                </a:solidFill>
              </a:rPr>
              <a:t>Internationalisation</a:t>
            </a:r>
            <a:r>
              <a:rPr lang="en-US" dirty="0">
                <a:solidFill>
                  <a:srgbClr val="00AACC"/>
                </a:solidFill>
              </a:rPr>
              <a:t> for Students at Artevelde University of Applied Sciences</a:t>
            </a:r>
          </a:p>
        </p:txBody>
      </p:sp>
    </p:spTree>
    <p:extLst>
      <p:ext uri="{BB962C8B-B14F-4D97-AF65-F5344CB8AC3E}">
        <p14:creationId xmlns:p14="http://schemas.microsoft.com/office/powerpoint/2010/main" val="3695037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8843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00AACC"/>
                </a:solidFill>
              </a:rPr>
              <a:t>Internationalisation</a:t>
            </a:r>
            <a:r>
              <a:rPr lang="en-US" dirty="0">
                <a:solidFill>
                  <a:srgbClr val="00AACC"/>
                </a:solidFill>
              </a:rPr>
              <a:t> for Students at Artevelde University of Applied Sciences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CAC14C-847A-D144-BAB2-1D0B431C9E8B}"/>
              </a:ext>
            </a:extLst>
          </p:cNvPr>
          <p:cNvSpPr txBox="1">
            <a:spLocks/>
          </p:cNvSpPr>
          <p:nvPr/>
        </p:nvSpPr>
        <p:spPr>
          <a:xfrm>
            <a:off x="882315" y="1704600"/>
            <a:ext cx="4662488" cy="39162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.AppleSystemUIFont" charset="-120"/>
              <a:buChar char="&g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.AppleSystemUIFont" charset="-12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.AppleSystemUIFont" charset="-120"/>
              <a:buChar char="&gt;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.AppleSystemUIFont" charset="-120"/>
              <a:buChar char="&gt;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.AppleSystemUIFont" charset="-12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.AppleSystemUIFont" charset="-120"/>
              <a:buNone/>
            </a:pPr>
            <a:r>
              <a:rPr lang="en-US" sz="1800" b="1" dirty="0">
                <a:solidFill>
                  <a:schemeClr val="accent4"/>
                </a:solidFill>
              </a:rPr>
              <a:t>Going Abroad</a:t>
            </a:r>
          </a:p>
          <a:p>
            <a:pPr marL="0" indent="0">
              <a:buNone/>
            </a:pPr>
            <a:r>
              <a:rPr lang="nl-BE" sz="1800" b="1" dirty="0">
                <a:solidFill>
                  <a:srgbClr val="00AACC"/>
                </a:solidFill>
              </a:rPr>
              <a:t>All our students can: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nl-BE" sz="1600" dirty="0"/>
              <a:t>Spend at least one semester at one of our partner institutions abroad in the context of their studies; 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nl-BE" sz="1600" dirty="0"/>
              <a:t>Apply for an international internship;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nl-BE" sz="1600" dirty="0"/>
              <a:t>Enrol in joint degree programmes, excellence programmes and summer school courses.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40E343-42D4-C64D-89A2-6D89C6AB9B85}"/>
              </a:ext>
            </a:extLst>
          </p:cNvPr>
          <p:cNvSpPr txBox="1">
            <a:spLocks/>
          </p:cNvSpPr>
          <p:nvPr/>
        </p:nvSpPr>
        <p:spPr>
          <a:xfrm>
            <a:off x="6338586" y="2070232"/>
            <a:ext cx="4662488" cy="3916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.AppleSystemUIFont" charset="-120"/>
              <a:buChar char="&g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.AppleSystemUIFont" charset="-12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.AppleSystemUIFont" charset="-120"/>
              <a:buChar char="&gt;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.AppleSystemUIFont" charset="-120"/>
              <a:buChar char="&gt;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.AppleSystemUIFont" charset="-12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err="1">
                <a:solidFill>
                  <a:srgbClr val="00AACC"/>
                </a:solidFill>
              </a:rPr>
              <a:t>Internationalisation</a:t>
            </a:r>
            <a:r>
              <a:rPr lang="en-US" sz="1800" b="1" dirty="0">
                <a:solidFill>
                  <a:srgbClr val="00AACC"/>
                </a:solidFill>
              </a:rPr>
              <a:t> @ Home</a:t>
            </a:r>
          </a:p>
          <a:p>
            <a:pPr marL="0" indent="0">
              <a:buNone/>
            </a:pPr>
            <a:r>
              <a:rPr lang="nl-BE" sz="1800" dirty="0"/>
              <a:t>Students who prefer not to travel abroad, will get a taste of different cultures thanks to one of the following initiatives: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nl-BE" sz="1600" dirty="0"/>
              <a:t>Classes in English, together with international students;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nl-BE" sz="1600" dirty="0"/>
              <a:t>Increasing virtual initiatives;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nl-BE" sz="1600" dirty="0"/>
              <a:t>Guest lecturers, especially during an international week / international days organised by each department;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nl-BE" sz="1600" dirty="0"/>
              <a:t>Our lecturers integrate foreign-language texts or teaching materials into their programme;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nl-BE" sz="1600" dirty="0"/>
              <a:t>All local students can apply to become the buddy of an incoming international student.</a:t>
            </a:r>
          </a:p>
          <a:p>
            <a:endParaRPr lang="en-US" sz="1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84C4DA-D089-8942-B90C-61F22F22B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3" y="6301721"/>
            <a:ext cx="12185049" cy="57312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35768EC-80B9-464E-AE37-64051080141C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239E7F0-9E41-A34C-BD6B-EF3343A464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7B5EC4A-3295-2143-979C-8305B3E17108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</p:spTree>
    <p:extLst>
      <p:ext uri="{BB962C8B-B14F-4D97-AF65-F5344CB8AC3E}">
        <p14:creationId xmlns:p14="http://schemas.microsoft.com/office/powerpoint/2010/main" val="1043576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88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AACC"/>
                </a:solidFill>
                <a:latin typeface="+mj-lt"/>
              </a:rPr>
              <a:t>Setting up a strategy on inclusive mobility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40E343-42D4-C64D-89A2-6D89C6AB9B85}"/>
              </a:ext>
            </a:extLst>
          </p:cNvPr>
          <p:cNvSpPr txBox="1">
            <a:spLocks/>
          </p:cNvSpPr>
          <p:nvPr/>
        </p:nvSpPr>
        <p:spPr>
          <a:xfrm>
            <a:off x="981635" y="1980235"/>
            <a:ext cx="8835464" cy="3916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.AppleSystemUIFont" charset="-120"/>
              <a:buChar char="&g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.AppleSystemUIFont" charset="-12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.AppleSystemUIFont" charset="-120"/>
              <a:buChar char="&gt;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.AppleSystemUIFont" charset="-120"/>
              <a:buChar char="&gt;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.AppleSystemUIFont" charset="-12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2000" b="1" dirty="0">
                <a:solidFill>
                  <a:srgbClr val="00AACC"/>
                </a:solidFill>
              </a:rPr>
              <a:t>Cocreation approach</a:t>
            </a:r>
          </a:p>
          <a:p>
            <a:pPr marL="0" indent="0">
              <a:buClr>
                <a:schemeClr val="tx1"/>
              </a:buClr>
              <a:buNone/>
            </a:pPr>
            <a:endParaRPr lang="en-US" sz="1800" dirty="0"/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800" dirty="0" err="1"/>
              <a:t>Internationalisation</a:t>
            </a:r>
            <a:r>
              <a:rPr lang="en-US" sz="1800" dirty="0"/>
              <a:t> office (coordinator initiative)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800" dirty="0"/>
              <a:t>Coordinators internationalization 5 expertise domains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800" dirty="0"/>
              <a:t>Student services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800" dirty="0"/>
              <a:t>Students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800" dirty="0"/>
              <a:t>SIHO (self-assessment, coaching/advise)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800" dirty="0"/>
              <a:t>… and participating in SIHO’s inclusive mobility learning network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800" dirty="0"/>
              <a:t>… organizing international staff mobility with SIHO</a:t>
            </a:r>
          </a:p>
          <a:p>
            <a:endParaRPr lang="en-US" sz="1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84C4DA-D089-8942-B90C-61F22F22B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3" y="6301721"/>
            <a:ext cx="12185049" cy="57312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35768EC-80B9-464E-AE37-64051080141C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239E7F0-9E41-A34C-BD6B-EF3343A464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7B5EC4A-3295-2143-979C-8305B3E17108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</p:spTree>
    <p:extLst>
      <p:ext uri="{BB962C8B-B14F-4D97-AF65-F5344CB8AC3E}">
        <p14:creationId xmlns:p14="http://schemas.microsoft.com/office/powerpoint/2010/main" val="5550945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ACC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ctrTitle"/>
          </p:nvPr>
        </p:nvSpPr>
        <p:spPr>
          <a:xfrm>
            <a:off x="623666" y="1488282"/>
            <a:ext cx="11052517" cy="2694251"/>
          </a:xfrm>
          <a:prstGeom prst="rect">
            <a:avLst/>
          </a:prstGeom>
          <a:solidFill>
            <a:srgbClr val="00AACC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Fira Sans SemiBold"/>
              <a:buNone/>
            </a:pPr>
            <a:r>
              <a:rPr lang="es-ES" sz="6000" b="1" dirty="0" err="1">
                <a:solidFill>
                  <a:schemeClr val="lt1"/>
                </a:solidFill>
              </a:rPr>
              <a:t>Next</a:t>
            </a:r>
            <a:r>
              <a:rPr lang="es-ES" sz="6000" b="1" dirty="0">
                <a:solidFill>
                  <a:schemeClr val="lt1"/>
                </a:solidFill>
              </a:rPr>
              <a:t> </a:t>
            </a:r>
            <a:r>
              <a:rPr lang="es-ES" sz="6000" b="1" dirty="0" err="1">
                <a:solidFill>
                  <a:schemeClr val="lt1"/>
                </a:solidFill>
              </a:rPr>
              <a:t>steps</a:t>
            </a:r>
            <a:br>
              <a:rPr lang="es-ES" sz="6000" b="1" dirty="0">
                <a:solidFill>
                  <a:schemeClr val="lt1"/>
                </a:solidFill>
              </a:rPr>
            </a:br>
            <a:r>
              <a:rPr lang="es-ES" sz="4800" b="1" dirty="0" err="1"/>
              <a:t>S</a:t>
            </a:r>
            <a:r>
              <a:rPr lang="es-ES" sz="4800" b="1" dirty="0" err="1">
                <a:solidFill>
                  <a:schemeClr val="lt1"/>
                </a:solidFill>
              </a:rPr>
              <a:t>tay</a:t>
            </a:r>
            <a:r>
              <a:rPr lang="es-ES" sz="4800" b="1" dirty="0">
                <a:solidFill>
                  <a:schemeClr val="lt1"/>
                </a:solidFill>
              </a:rPr>
              <a:t> </a:t>
            </a:r>
            <a:r>
              <a:rPr lang="es-ES" sz="4800" b="1" dirty="0" err="1">
                <a:solidFill>
                  <a:schemeClr val="lt1"/>
                </a:solidFill>
              </a:rPr>
              <a:t>connected</a:t>
            </a:r>
            <a:r>
              <a:rPr lang="es-ES" sz="4800" b="1" dirty="0">
                <a:solidFill>
                  <a:schemeClr val="lt1"/>
                </a:solidFill>
              </a:rPr>
              <a:t>!</a:t>
            </a:r>
            <a:endParaRPr sz="4800" b="1" dirty="0">
              <a:solidFill>
                <a:schemeClr val="lt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8885367-5355-294F-B333-AEC52030B94C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E0B7103-4766-9E4F-B850-F1C507D2F4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3504F41-8658-7848-A6E8-BA1A33A839AD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</p:spTree>
    <p:extLst>
      <p:ext uri="{BB962C8B-B14F-4D97-AF65-F5344CB8AC3E}">
        <p14:creationId xmlns:p14="http://schemas.microsoft.com/office/powerpoint/2010/main" val="1029859723"/>
      </p:ext>
    </p:extLst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0"/>
          <p:cNvSpPr txBox="1">
            <a:spLocks noGrp="1"/>
          </p:cNvSpPr>
          <p:nvPr>
            <p:ph type="title"/>
          </p:nvPr>
        </p:nvSpPr>
        <p:spPr>
          <a:xfrm>
            <a:off x="1083733" y="563527"/>
            <a:ext cx="10515600" cy="543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s-ES" sz="5000" dirty="0" err="1">
                <a:latin typeface="+mj-lt"/>
              </a:rPr>
              <a:t>Research</a:t>
            </a:r>
            <a:r>
              <a:rPr lang="es-ES" sz="5000" dirty="0">
                <a:latin typeface="+mj-lt"/>
              </a:rPr>
              <a:t> </a:t>
            </a:r>
            <a:r>
              <a:rPr lang="es-ES" sz="5000" dirty="0" err="1">
                <a:latin typeface="+mj-lt"/>
              </a:rPr>
              <a:t>report</a:t>
            </a:r>
            <a:r>
              <a:rPr lang="es-ES" sz="5000" dirty="0">
                <a:latin typeface="+mj-lt"/>
              </a:rPr>
              <a:t> and </a:t>
            </a:r>
            <a:r>
              <a:rPr lang="es-ES" sz="5000" dirty="0" err="1">
                <a:latin typeface="+mj-lt"/>
              </a:rPr>
              <a:t>booklet</a:t>
            </a:r>
            <a:br>
              <a:rPr lang="es-ES" sz="6000" dirty="0">
                <a:solidFill>
                  <a:schemeClr val="dk2"/>
                </a:solidFill>
                <a:latin typeface="+mj-lt"/>
              </a:rPr>
            </a:br>
            <a:r>
              <a:rPr lang="es-ES" sz="3600" dirty="0">
                <a:solidFill>
                  <a:schemeClr val="accent1"/>
                </a:solidFill>
                <a:latin typeface="+mj-lt"/>
              </a:rPr>
              <a:t>      </a:t>
            </a:r>
            <a:r>
              <a:rPr lang="es-ES" sz="3600" dirty="0" err="1">
                <a:solidFill>
                  <a:schemeClr val="accent1"/>
                </a:solidFill>
                <a:latin typeface="+mj-lt"/>
              </a:rPr>
              <a:t>Webinar</a:t>
            </a:r>
            <a:r>
              <a:rPr lang="es-ES" sz="3600" dirty="0">
                <a:solidFill>
                  <a:schemeClr val="accent1"/>
                </a:solidFill>
                <a:latin typeface="+mj-lt"/>
              </a:rPr>
              <a:t> 9 </a:t>
            </a:r>
            <a:r>
              <a:rPr lang="es-ES" sz="3600" dirty="0" err="1">
                <a:solidFill>
                  <a:schemeClr val="accent1"/>
                </a:solidFill>
                <a:latin typeface="+mj-lt"/>
              </a:rPr>
              <a:t>November</a:t>
            </a:r>
            <a:r>
              <a:rPr lang="es-ES" sz="3600" dirty="0">
                <a:solidFill>
                  <a:schemeClr val="accent1"/>
                </a:solidFill>
                <a:latin typeface="+mj-lt"/>
              </a:rPr>
              <a:t> 2020 (EPFIME)</a:t>
            </a:r>
            <a:br>
              <a:rPr lang="es-ES" sz="3600" dirty="0">
                <a:solidFill>
                  <a:schemeClr val="dk2"/>
                </a:solidFill>
                <a:latin typeface="+mj-lt"/>
              </a:rPr>
            </a:br>
            <a:br>
              <a:rPr lang="es-ES" sz="6000" dirty="0">
                <a:solidFill>
                  <a:schemeClr val="dk2"/>
                </a:solidFill>
                <a:latin typeface="+mj-lt"/>
              </a:rPr>
            </a:br>
            <a:r>
              <a:rPr lang="es-ES" sz="5000" dirty="0" err="1">
                <a:latin typeface="+mj-lt"/>
              </a:rPr>
              <a:t>Frameworks</a:t>
            </a:r>
            <a:r>
              <a:rPr lang="es-ES" sz="5000" dirty="0">
                <a:latin typeface="+mj-lt"/>
              </a:rPr>
              <a:t>, </a:t>
            </a:r>
            <a:r>
              <a:rPr lang="es-ES" sz="5000" dirty="0" err="1">
                <a:latin typeface="+mj-lt"/>
              </a:rPr>
              <a:t>self-assessment</a:t>
            </a:r>
            <a:r>
              <a:rPr lang="es-ES" sz="5000" dirty="0">
                <a:latin typeface="+mj-lt"/>
              </a:rPr>
              <a:t>, </a:t>
            </a:r>
            <a:r>
              <a:rPr lang="es-ES" sz="5000" dirty="0" err="1">
                <a:latin typeface="+mj-lt"/>
              </a:rPr>
              <a:t>guideline</a:t>
            </a:r>
            <a:r>
              <a:rPr lang="es-ES" sz="5000" dirty="0">
                <a:latin typeface="+mj-lt"/>
              </a:rPr>
              <a:t>, </a:t>
            </a:r>
            <a:r>
              <a:rPr lang="es-ES" sz="5000" dirty="0" err="1">
                <a:latin typeface="+mj-lt"/>
              </a:rPr>
              <a:t>inclusivemobility.eu</a:t>
            </a:r>
            <a:r>
              <a:rPr lang="es-ES" sz="6000" dirty="0">
                <a:latin typeface="+mj-lt"/>
              </a:rPr>
              <a:t> </a:t>
            </a:r>
            <a:endParaRPr sz="6000" dirty="0">
              <a:latin typeface="+mj-lt"/>
            </a:endParaRPr>
          </a:p>
          <a:p>
            <a:pPr lvl="0" algn="ctr"/>
            <a:r>
              <a:rPr lang="es-ES" sz="3600" dirty="0">
                <a:solidFill>
                  <a:schemeClr val="accent1"/>
                </a:solidFill>
                <a:latin typeface="+mj-lt"/>
              </a:rPr>
              <a:t>      </a:t>
            </a:r>
            <a:r>
              <a:rPr lang="es-ES" sz="3600" dirty="0" err="1">
                <a:solidFill>
                  <a:schemeClr val="accent1"/>
                </a:solidFill>
                <a:latin typeface="+mj-lt"/>
              </a:rPr>
              <a:t>March</a:t>
            </a:r>
            <a:r>
              <a:rPr lang="es-ES" sz="3600" dirty="0">
                <a:solidFill>
                  <a:schemeClr val="accent1"/>
                </a:solidFill>
                <a:latin typeface="+mj-lt"/>
              </a:rPr>
              <a:t>/</a:t>
            </a:r>
            <a:r>
              <a:rPr lang="es-ES" sz="3600" dirty="0" err="1">
                <a:solidFill>
                  <a:schemeClr val="accent1"/>
                </a:solidFill>
                <a:latin typeface="+mj-lt"/>
              </a:rPr>
              <a:t>April</a:t>
            </a:r>
            <a:r>
              <a:rPr lang="es-ES" sz="3600" dirty="0">
                <a:solidFill>
                  <a:schemeClr val="accent1"/>
                </a:solidFill>
                <a:latin typeface="+mj-lt"/>
              </a:rPr>
              <a:t> 2021 (EPFIME)</a:t>
            </a:r>
            <a:endParaRPr sz="36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631" name="Google Shape;631;p50" descr="Reflection icon signalling upcoming pause for reflect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4912" y="2023157"/>
            <a:ext cx="5334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50" descr="Reflection icon signalling upcoming pause for reflect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2384" y="4831351"/>
            <a:ext cx="526199" cy="527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12BBDEC-0300-F54F-A558-948E0A4311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CA4D79C-7291-2948-8929-5013B7E35E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A3BE1A6-463F-7D44-BE30-273CEAF14E7C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1F89548-3E45-DB4E-826E-7AB50BC0F9D7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</p:spTree>
    <p:extLst>
      <p:ext uri="{BB962C8B-B14F-4D97-AF65-F5344CB8AC3E}">
        <p14:creationId xmlns:p14="http://schemas.microsoft.com/office/powerpoint/2010/main" val="3235388334"/>
      </p:ext>
    </p:extLst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0"/>
          <p:cNvSpPr txBox="1">
            <a:spLocks noGrp="1"/>
          </p:cNvSpPr>
          <p:nvPr>
            <p:ph type="title"/>
          </p:nvPr>
        </p:nvSpPr>
        <p:spPr>
          <a:xfrm>
            <a:off x="1083733" y="563527"/>
            <a:ext cx="10515600" cy="543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nl-BE" sz="5000" dirty="0">
                <a:latin typeface="+mj-lt"/>
              </a:rPr>
              <a:t>Peer Learning</a:t>
            </a:r>
            <a:br>
              <a:rPr lang="nl-BE" sz="5000" dirty="0">
                <a:latin typeface="+mj-lt"/>
              </a:rPr>
            </a:br>
            <a:r>
              <a:rPr lang="es-ES" sz="54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s-ES" sz="3600" dirty="0">
                <a:solidFill>
                  <a:schemeClr val="accent1"/>
                </a:solidFill>
                <a:latin typeface="+mj-lt"/>
              </a:rPr>
              <a:t>2020-2022 (PLAR-4-SIMP)</a:t>
            </a:r>
            <a:br>
              <a:rPr lang="nl-BE" sz="3600" dirty="0">
                <a:latin typeface="+mj-lt"/>
              </a:rPr>
            </a:br>
            <a:br>
              <a:rPr lang="nl-BE" sz="2600" dirty="0">
                <a:latin typeface="+mj-lt"/>
              </a:rPr>
            </a:br>
            <a:r>
              <a:rPr lang="nl-BE" sz="5000" dirty="0">
                <a:latin typeface="+mj-lt"/>
              </a:rPr>
              <a:t>Database, policy report, communication and training package</a:t>
            </a:r>
            <a:endParaRPr sz="6000" dirty="0">
              <a:latin typeface="+mj-l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s-ES" sz="36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s-ES" sz="3600" dirty="0" err="1">
                <a:solidFill>
                  <a:schemeClr val="accent1"/>
                </a:solidFill>
                <a:latin typeface="+mj-lt"/>
              </a:rPr>
              <a:t>March</a:t>
            </a:r>
            <a:r>
              <a:rPr lang="es-ES" sz="3600" dirty="0">
                <a:solidFill>
                  <a:schemeClr val="accent1"/>
                </a:solidFill>
                <a:latin typeface="+mj-lt"/>
              </a:rPr>
              <a:t>/</a:t>
            </a:r>
            <a:r>
              <a:rPr lang="es-ES" sz="3600" dirty="0" err="1">
                <a:solidFill>
                  <a:schemeClr val="accent1"/>
                </a:solidFill>
                <a:latin typeface="+mj-lt"/>
              </a:rPr>
              <a:t>April</a:t>
            </a:r>
            <a:r>
              <a:rPr lang="es-ES" sz="3600" dirty="0">
                <a:solidFill>
                  <a:schemeClr val="accent1"/>
                </a:solidFill>
                <a:latin typeface="+mj-lt"/>
              </a:rPr>
              <a:t> 2022 (PLAR-4-SIMP)</a:t>
            </a:r>
            <a:endParaRPr sz="60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632" name="Google Shape;632;p50" descr="Reflection icon signalling upcoming pause for reflect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1727" y="4642593"/>
            <a:ext cx="5334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12BBDEC-0300-F54F-A558-948E0A4311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CA4D79C-7291-2948-8929-5013B7E35E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A3BE1A6-463F-7D44-BE30-273CEAF14E7C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1F89548-3E45-DB4E-826E-7AB50BC0F9D7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pic>
        <p:nvPicPr>
          <p:cNvPr id="9" name="Google Shape;632;p50" descr="Reflection icon signalling upcoming pause for reflection">
            <a:extLst>
              <a:ext uri="{FF2B5EF4-FFF2-40B4-BE49-F238E27FC236}">
                <a16:creationId xmlns:a16="http://schemas.microsoft.com/office/drawing/2014/main" id="{ABF015EC-34F0-0642-9EA1-53742AEBF18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9256" y="2339722"/>
            <a:ext cx="533400" cy="438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132516"/>
      </p:ext>
    </p:extLst>
  </p:cSld>
  <p:clrMapOvr>
    <a:masterClrMapping/>
  </p:clrMapOvr>
  <p:transition spd="slow">
    <p:push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0"/>
          <p:cNvSpPr txBox="1">
            <a:spLocks noGrp="1"/>
          </p:cNvSpPr>
          <p:nvPr>
            <p:ph type="title"/>
          </p:nvPr>
        </p:nvSpPr>
        <p:spPr>
          <a:xfrm>
            <a:off x="1083733" y="563527"/>
            <a:ext cx="10515600" cy="543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nl-BE" sz="5000" dirty="0"/>
              <a:t>Flemish learning network</a:t>
            </a:r>
            <a:br>
              <a:rPr lang="nl-BE" sz="5000" dirty="0"/>
            </a:br>
            <a:r>
              <a:rPr lang="es-ES" sz="5400" dirty="0">
                <a:solidFill>
                  <a:schemeClr val="accent1"/>
                </a:solidFill>
              </a:rPr>
              <a:t> </a:t>
            </a:r>
            <a:r>
              <a:rPr lang="es-ES" sz="3600" dirty="0">
                <a:solidFill>
                  <a:schemeClr val="accent1"/>
                </a:solidFill>
              </a:rPr>
              <a:t>2020-2024 </a:t>
            </a:r>
            <a:r>
              <a:rPr lang="es-ES" sz="2800" dirty="0">
                <a:solidFill>
                  <a:schemeClr val="accent1"/>
                </a:solidFill>
              </a:rPr>
              <a:t>(SIHO)</a:t>
            </a:r>
            <a:br>
              <a:rPr lang="nl-BE" sz="2600" dirty="0"/>
            </a:br>
            <a:br>
              <a:rPr lang="nl-BE" sz="5000" dirty="0">
                <a:latin typeface="+mj-lt"/>
              </a:rPr>
            </a:br>
            <a:r>
              <a:rPr lang="nl-BE" sz="5000" dirty="0">
                <a:latin typeface="+mj-lt"/>
              </a:rPr>
              <a:t>International staff training</a:t>
            </a:r>
            <a:br>
              <a:rPr lang="nl-BE" sz="5000" dirty="0">
                <a:latin typeface="+mj-lt"/>
              </a:rPr>
            </a:br>
            <a:r>
              <a:rPr lang="es-ES" sz="54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s-ES" sz="3600" dirty="0">
                <a:solidFill>
                  <a:schemeClr val="accent1"/>
                </a:solidFill>
                <a:latin typeface="+mj-lt"/>
              </a:rPr>
              <a:t>2021-2022 </a:t>
            </a:r>
            <a:r>
              <a:rPr lang="es-ES" sz="2800" dirty="0">
                <a:solidFill>
                  <a:schemeClr val="accent1"/>
                </a:solidFill>
              </a:rPr>
              <a:t>(SIHO – </a:t>
            </a:r>
            <a:r>
              <a:rPr lang="es-ES" sz="2800" dirty="0" err="1">
                <a:solidFill>
                  <a:schemeClr val="accent1"/>
                </a:solidFill>
              </a:rPr>
              <a:t>Artevelde</a:t>
            </a:r>
            <a:r>
              <a:rPr lang="es-ES" sz="2800" dirty="0">
                <a:solidFill>
                  <a:schemeClr val="accent1"/>
                </a:solidFill>
              </a:rPr>
              <a:t> UAS)</a:t>
            </a:r>
            <a:br>
              <a:rPr lang="nl-BE" sz="2600" dirty="0">
                <a:latin typeface="+mj-lt"/>
              </a:rPr>
            </a:br>
            <a:endParaRPr sz="60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2BBDEC-0300-F54F-A558-948E0A4311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CA4D79C-7291-2948-8929-5013B7E35E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A3BE1A6-463F-7D44-BE30-273CEAF14E7C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1F89548-3E45-DB4E-826E-7AB50BC0F9D7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pic>
        <p:nvPicPr>
          <p:cNvPr id="9" name="Google Shape;632;p50" descr="Reflection icon signalling upcoming pause for reflection">
            <a:extLst>
              <a:ext uri="{FF2B5EF4-FFF2-40B4-BE49-F238E27FC236}">
                <a16:creationId xmlns:a16="http://schemas.microsoft.com/office/drawing/2014/main" id="{ABF015EC-34F0-0642-9EA1-53742AEBF18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4445" y="4123388"/>
            <a:ext cx="5334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32;p50" descr="Reflection icon signalling upcoming pause for reflection">
            <a:extLst>
              <a:ext uri="{FF2B5EF4-FFF2-40B4-BE49-F238E27FC236}">
                <a16:creationId xmlns:a16="http://schemas.microsoft.com/office/drawing/2014/main" id="{C932EE56-670C-B34A-B583-BC5F62F5EB2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3633" y="1976340"/>
            <a:ext cx="533400" cy="438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4490407"/>
      </p:ext>
    </p:extLst>
  </p:cSld>
  <p:clrMapOvr>
    <a:masterClrMapping/>
  </p:clrMapOvr>
  <p:transition spd="slow">
    <p:pu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12BBDEC-0300-F54F-A558-948E0A4311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CA4D79C-7291-2948-8929-5013B7E35E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A3BE1A6-463F-7D44-BE30-273CEAF14E7C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1F89548-3E45-DB4E-826E-7AB50BC0F9D7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2CA22EB2-E1AB-D646-9ACD-BDDF00E1DE27}"/>
              </a:ext>
            </a:extLst>
          </p:cNvPr>
          <p:cNvSpPr txBox="1"/>
          <p:nvPr/>
        </p:nvSpPr>
        <p:spPr>
          <a:xfrm>
            <a:off x="3409744" y="4970373"/>
            <a:ext cx="6306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srgbClr val="00AAC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www.siho.be</a:t>
            </a:r>
            <a:r>
              <a:rPr lang="nl-BE" sz="2000" dirty="0">
                <a:solidFill>
                  <a:srgbClr val="00AACC"/>
                </a:solidFill>
              </a:rPr>
              <a:t> - @SIHO_tweets</a:t>
            </a:r>
          </a:p>
        </p:txBody>
      </p:sp>
      <p:pic>
        <p:nvPicPr>
          <p:cNvPr id="12" name="Afbeelding 11">
            <a:hlinkClick r:id="rId6"/>
            <a:extLst>
              <a:ext uri="{FF2B5EF4-FFF2-40B4-BE49-F238E27FC236}">
                <a16:creationId xmlns:a16="http://schemas.microsoft.com/office/drawing/2014/main" id="{6E6CE6FD-226A-FD49-9313-75137E161B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8531" y="4336259"/>
            <a:ext cx="7310469" cy="47809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554D498-8C5D-814B-A81B-EBF58E8780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8531" y="1972320"/>
            <a:ext cx="7310468" cy="2207918"/>
          </a:xfrm>
          <a:prstGeom prst="rect">
            <a:avLst/>
          </a:prstGeom>
        </p:spPr>
      </p:pic>
      <p:sp>
        <p:nvSpPr>
          <p:cNvPr id="18" name="Google Shape;630;p50">
            <a:extLst>
              <a:ext uri="{FF2B5EF4-FFF2-40B4-BE49-F238E27FC236}">
                <a16:creationId xmlns:a16="http://schemas.microsoft.com/office/drawing/2014/main" id="{D4922024-1DB3-9A47-9747-5142B18654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5279" y="563527"/>
            <a:ext cx="10515600" cy="116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nl-BE" sz="6000" dirty="0">
                <a:solidFill>
                  <a:schemeClr val="accent1"/>
                </a:solidFill>
                <a:latin typeface="+mj-lt"/>
              </a:rPr>
              <a:t>Stay tuned about SIHO</a:t>
            </a:r>
            <a:endParaRPr sz="60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2088007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472424C8-8214-F54E-912A-4839ADE51D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47BADD1F-71C9-6B45-B144-CBE05B0B4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729" y="2583266"/>
            <a:ext cx="9945271" cy="3245299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2BB6D6B5-234A-2B49-9B91-BDB2D4E68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5055" y="848062"/>
            <a:ext cx="2181890" cy="1301478"/>
          </a:xfrm>
          <a:prstGeom prst="rect">
            <a:avLst/>
          </a:prstGeom>
        </p:spPr>
      </p:pic>
      <p:pic>
        <p:nvPicPr>
          <p:cNvPr id="9" name="Google Shape;123;p3">
            <a:extLst>
              <a:ext uri="{FF2B5EF4-FFF2-40B4-BE49-F238E27FC236}">
                <a16:creationId xmlns:a16="http://schemas.microsoft.com/office/drawing/2014/main" id="{0A5ABD9C-9078-3441-BC2D-C185BE6A964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84729" y="950249"/>
            <a:ext cx="2812382" cy="117671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B407D00-BCC4-6C4A-A8D2-70B5DB882EC1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12819244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12BBDEC-0300-F54F-A558-948E0A4311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CA4D79C-7291-2948-8929-5013B7E35E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A3BE1A6-463F-7D44-BE30-273CEAF14E7C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1F89548-3E45-DB4E-826E-7AB50BC0F9D7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2CA22EB2-E1AB-D646-9ACD-BDDF00E1DE27}"/>
              </a:ext>
            </a:extLst>
          </p:cNvPr>
          <p:cNvSpPr txBox="1"/>
          <p:nvPr/>
        </p:nvSpPr>
        <p:spPr>
          <a:xfrm>
            <a:off x="3231217" y="4552475"/>
            <a:ext cx="6306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www.inclusivemobility.eu</a:t>
            </a:r>
          </a:p>
        </p:txBody>
      </p:sp>
      <p:sp>
        <p:nvSpPr>
          <p:cNvPr id="18" name="Google Shape;630;p50">
            <a:extLst>
              <a:ext uri="{FF2B5EF4-FFF2-40B4-BE49-F238E27FC236}">
                <a16:creationId xmlns:a16="http://schemas.microsoft.com/office/drawing/2014/main" id="{D4922024-1DB3-9A47-9747-5142B18654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6804" y="980386"/>
            <a:ext cx="10515600" cy="116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nl-BE" sz="6000" dirty="0">
                <a:solidFill>
                  <a:schemeClr val="accent1"/>
                </a:solidFill>
                <a:latin typeface="+mj-lt"/>
              </a:rPr>
              <a:t>Stay tuned about IM.eu</a:t>
            </a:r>
            <a:endParaRPr sz="60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87095D2-ECDC-9643-AFCE-459B01099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445" y="2554811"/>
            <a:ext cx="5142380" cy="185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22530"/>
      </p:ext>
    </p:extLst>
  </p:cSld>
  <p:clrMapOvr>
    <a:masterClrMapping/>
  </p:clrMapOvr>
  <p:transition spd="slow">
    <p:push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ACC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ctrTitle"/>
          </p:nvPr>
        </p:nvSpPr>
        <p:spPr>
          <a:xfrm>
            <a:off x="623666" y="1488282"/>
            <a:ext cx="11052517" cy="2694251"/>
          </a:xfrm>
          <a:prstGeom prst="rect">
            <a:avLst/>
          </a:prstGeom>
          <a:solidFill>
            <a:srgbClr val="00AACC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Fira Sans SemiBold"/>
              <a:buNone/>
            </a:pPr>
            <a:r>
              <a:rPr lang="es-ES" sz="6000" b="1" dirty="0">
                <a:solidFill>
                  <a:schemeClr val="lt1"/>
                </a:solidFill>
              </a:rPr>
              <a:t>Q&amp;A</a:t>
            </a:r>
            <a:br>
              <a:rPr lang="es-ES" sz="6000" b="1" dirty="0">
                <a:solidFill>
                  <a:schemeClr val="lt1"/>
                </a:solidFill>
              </a:rPr>
            </a:br>
            <a:r>
              <a:rPr lang="es-ES" sz="4800" b="1" dirty="0" err="1">
                <a:solidFill>
                  <a:schemeClr val="lt1"/>
                </a:solidFill>
              </a:rPr>
              <a:t>questions</a:t>
            </a:r>
            <a:endParaRPr sz="4800" b="1" dirty="0">
              <a:solidFill>
                <a:schemeClr val="lt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8885367-5355-294F-B333-AEC52030B94C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E0B7103-4766-9E4F-B850-F1C507D2F4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3504F41-8658-7848-A6E8-BA1A33A839AD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</p:spTree>
    <p:extLst>
      <p:ext uri="{BB962C8B-B14F-4D97-AF65-F5344CB8AC3E}">
        <p14:creationId xmlns:p14="http://schemas.microsoft.com/office/powerpoint/2010/main" val="1540320898"/>
      </p:ext>
    </p:extLst>
  </p:cSld>
  <p:clrMapOvr>
    <a:masterClrMapping/>
  </p:clrMapOvr>
  <p:transition spd="slow">
    <p:push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A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0" y="4711547"/>
            <a:ext cx="12192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nl-NL" sz="3200" b="1" dirty="0" err="1">
                <a:solidFill>
                  <a:srgbClr val="00AACC"/>
                </a:solidFill>
                <a:latin typeface="Neo Sans Pro"/>
                <a:ea typeface="Neo Sans Pro" charset="0"/>
                <a:cs typeface="Neo Sans Pro" charset="0"/>
              </a:rPr>
              <a:t>Inclusive</a:t>
            </a:r>
            <a:r>
              <a:rPr lang="nl-NL" sz="3200" b="1" dirty="0">
                <a:solidFill>
                  <a:srgbClr val="00AACC"/>
                </a:solidFill>
                <a:latin typeface="Neo Sans Pro"/>
                <a:ea typeface="Neo Sans Pro" charset="0"/>
                <a:cs typeface="Neo Sans Pro" charset="0"/>
              </a:rPr>
              <a:t> Mobility</a:t>
            </a:r>
          </a:p>
          <a:p>
            <a:pPr algn="ctr"/>
            <a:r>
              <a:rPr lang="nl-NL" sz="3200" b="1" dirty="0">
                <a:solidFill>
                  <a:srgbClr val="00AACC"/>
                </a:solidFill>
                <a:latin typeface="Neo Sans Pro"/>
                <a:ea typeface="Neo Sans Pro" charset="0"/>
                <a:cs typeface="Neo Sans Pro" charset="0"/>
              </a:rPr>
              <a:t>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9A1FEE4-D210-7F44-BBC8-53413B4D4E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4718303" y="1271771"/>
            <a:ext cx="2382981" cy="284786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494C13B-B900-4F49-A0DE-B8645DA20FD8}"/>
              </a:ext>
            </a:extLst>
          </p:cNvPr>
          <p:cNvSpPr txBox="1"/>
          <p:nvPr/>
        </p:nvSpPr>
        <p:spPr>
          <a:xfrm>
            <a:off x="0" y="5373266"/>
            <a:ext cx="12192000" cy="830997"/>
          </a:xfrm>
          <a:prstGeom prst="rect">
            <a:avLst/>
          </a:prstGeom>
          <a:solidFill>
            <a:srgbClr val="00AACC"/>
          </a:solidFill>
        </p:spPr>
        <p:txBody>
          <a:bodyPr wrap="square" rtlCol="0" anchor="ctr">
            <a:spAutoFit/>
          </a:bodyPr>
          <a:lstStyle/>
          <a:p>
            <a:pPr algn="r"/>
            <a:r>
              <a:rPr lang="nl-NL" sz="2400" b="1" dirty="0">
                <a:solidFill>
                  <a:schemeClr val="bg1"/>
                </a:solidFill>
                <a:latin typeface="Neo Sans Pro"/>
                <a:ea typeface="Neo Sans Pro" charset="0"/>
                <a:cs typeface="Neo Sans Pro" charset="0"/>
              </a:rPr>
              <a:t>						Valérie Van Hees</a:t>
            </a:r>
          </a:p>
          <a:p>
            <a:pPr algn="r"/>
            <a:r>
              <a:rPr lang="nl-NL" sz="2400" b="1" dirty="0">
                <a:solidFill>
                  <a:schemeClr val="bg1"/>
                </a:solidFill>
                <a:latin typeface="Neo Sans Pro"/>
                <a:ea typeface="Neo Sans Pro" charset="0"/>
                <a:cs typeface="Neo Sans Pro" charset="0"/>
              </a:rPr>
              <a:t>   Dominique </a:t>
            </a:r>
            <a:r>
              <a:rPr lang="nl-NL" sz="2400" b="1" dirty="0" err="1">
                <a:solidFill>
                  <a:schemeClr val="bg1"/>
                </a:solidFill>
                <a:latin typeface="Neo Sans Pro"/>
                <a:ea typeface="Neo Sans Pro" charset="0"/>
                <a:cs typeface="Neo Sans Pro" charset="0"/>
              </a:rPr>
              <a:t>Montagnese</a:t>
            </a:r>
            <a:r>
              <a:rPr lang="nl-NL" sz="2400" b="1" dirty="0">
                <a:solidFill>
                  <a:schemeClr val="bg1"/>
                </a:solidFill>
                <a:latin typeface="Neo Sans Pro"/>
                <a:ea typeface="Neo Sans Pro" charset="0"/>
                <a:cs typeface="Neo Sans Pro" charset="0"/>
              </a:rPr>
              <a:t>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C1A40A8-B80F-BE42-86BC-C8FF4CFB9622}"/>
              </a:ext>
            </a:extLst>
          </p:cNvPr>
          <p:cNvSpPr txBox="1"/>
          <p:nvPr/>
        </p:nvSpPr>
        <p:spPr>
          <a:xfrm>
            <a:off x="9372600" y="3526971"/>
            <a:ext cx="184731" cy="307777"/>
          </a:xfrm>
          <a:prstGeom prst="rect">
            <a:avLst/>
          </a:prstGeom>
          <a:solidFill>
            <a:srgbClr val="00AACC"/>
          </a:solidFill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4E7C40A-C2FD-7D4B-985B-9B69B90FCACF}"/>
              </a:ext>
            </a:extLst>
          </p:cNvPr>
          <p:cNvSpPr txBox="1"/>
          <p:nvPr/>
        </p:nvSpPr>
        <p:spPr>
          <a:xfrm>
            <a:off x="7772400" y="1861457"/>
            <a:ext cx="184731" cy="307777"/>
          </a:xfrm>
          <a:prstGeom prst="rect">
            <a:avLst/>
          </a:prstGeom>
          <a:solidFill>
            <a:srgbClr val="00AACC"/>
          </a:solidFill>
        </p:spPr>
        <p:txBody>
          <a:bodyPr wrap="non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5839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472424C8-8214-F54E-912A-4839ADE51D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24" name="Rechthoek 23">
            <a:extLst>
              <a:ext uri="{FF2B5EF4-FFF2-40B4-BE49-F238E27FC236}">
                <a16:creationId xmlns:a16="http://schemas.microsoft.com/office/drawing/2014/main" id="{65EA841A-BBA0-264B-B871-7FF987A7B03B}"/>
              </a:ext>
            </a:extLst>
          </p:cNvPr>
          <p:cNvSpPr/>
          <p:nvPr/>
        </p:nvSpPr>
        <p:spPr>
          <a:xfrm>
            <a:off x="882315" y="1057787"/>
            <a:ext cx="10334325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800" dirty="0"/>
              <a:t>Establishment by law and financing </a:t>
            </a:r>
            <a:r>
              <a:rPr lang="en-US" sz="2800" b="1" dirty="0"/>
              <a:t>Support Centre Inclusive Higher Education (SIHO)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/>
              <a:t>Cooperation between Ministry of Education and Training and the five university associations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2800" dirty="0" err="1"/>
              <a:t>Support</a:t>
            </a:r>
            <a:r>
              <a:rPr lang="es-ES" sz="2800" dirty="0"/>
              <a:t> </a:t>
            </a:r>
            <a:r>
              <a:rPr lang="es-ES" sz="2800" dirty="0" err="1"/>
              <a:t>towards</a:t>
            </a:r>
            <a:r>
              <a:rPr lang="es-ES" sz="2800" dirty="0"/>
              <a:t> </a:t>
            </a:r>
            <a:r>
              <a:rPr lang="es-ES" sz="2800" dirty="0" err="1"/>
              <a:t>different</a:t>
            </a:r>
            <a:r>
              <a:rPr lang="es-ES" sz="2800" dirty="0"/>
              <a:t> </a:t>
            </a:r>
            <a:r>
              <a:rPr lang="es-ES" sz="2800" b="1" dirty="0" err="1"/>
              <a:t>stakeholders</a:t>
            </a:r>
            <a:r>
              <a:rPr lang="es-ES" sz="2800" dirty="0"/>
              <a:t>:  </a:t>
            </a:r>
          </a:p>
          <a:p>
            <a:pPr marL="114300">
              <a:buClr>
                <a:schemeClr val="accent2"/>
              </a:buClr>
              <a:buSzPts val="1400"/>
            </a:pPr>
            <a:endParaRPr lang="es-ES" sz="2000" dirty="0"/>
          </a:p>
          <a:p>
            <a:pPr marL="685800" lvl="1" indent="-228600">
              <a:buClr>
                <a:schemeClr val="accent2"/>
              </a:buClr>
              <a:buSzPts val="2400"/>
            </a:pPr>
            <a:r>
              <a:rPr lang="es-ES" sz="2400" dirty="0" err="1"/>
              <a:t>Ministry</a:t>
            </a:r>
            <a:r>
              <a:rPr lang="es-ES" sz="2400" dirty="0"/>
              <a:t> of </a:t>
            </a:r>
            <a:r>
              <a:rPr lang="es-ES" sz="2400" dirty="0" err="1"/>
              <a:t>Education</a:t>
            </a:r>
            <a:r>
              <a:rPr lang="es-ES" sz="2400" dirty="0"/>
              <a:t> and Training</a:t>
            </a:r>
          </a:p>
          <a:p>
            <a:pPr marL="685800" lvl="1" indent="-228600">
              <a:buClr>
                <a:schemeClr val="accent2"/>
              </a:buClr>
              <a:buSzPts val="2400"/>
            </a:pPr>
            <a:r>
              <a:rPr lang="es-ES" sz="2400" dirty="0" err="1"/>
              <a:t>Higher</a:t>
            </a:r>
            <a:r>
              <a:rPr lang="es-ES" sz="2400" dirty="0"/>
              <a:t> </a:t>
            </a:r>
            <a:r>
              <a:rPr lang="es-ES" sz="2400" dirty="0" err="1"/>
              <a:t>Education</a:t>
            </a:r>
            <a:r>
              <a:rPr lang="es-ES" sz="2400" dirty="0"/>
              <a:t> </a:t>
            </a:r>
            <a:r>
              <a:rPr lang="es-ES" sz="2400" dirty="0" err="1"/>
              <a:t>Institutions</a:t>
            </a:r>
            <a:r>
              <a:rPr lang="es-ES" sz="2400" dirty="0"/>
              <a:t> </a:t>
            </a:r>
          </a:p>
          <a:p>
            <a:pPr marL="685800" lvl="1" indent="-228600">
              <a:buClr>
                <a:schemeClr val="accent2"/>
              </a:buClr>
              <a:buSzPts val="2400"/>
            </a:pPr>
            <a:r>
              <a:rPr lang="es-ES" sz="2400" dirty="0" err="1"/>
              <a:t>Students</a:t>
            </a:r>
            <a:r>
              <a:rPr lang="es-ES" sz="2400" dirty="0"/>
              <a:t> and </a:t>
            </a:r>
            <a:r>
              <a:rPr lang="es-ES" sz="2400" dirty="0" err="1"/>
              <a:t>student</a:t>
            </a:r>
            <a:r>
              <a:rPr lang="es-ES" sz="2400" dirty="0"/>
              <a:t> </a:t>
            </a:r>
            <a:r>
              <a:rPr lang="es-ES" sz="2400" dirty="0" err="1"/>
              <a:t>unions</a:t>
            </a:r>
            <a:endParaRPr lang="es-ES" sz="2400" dirty="0"/>
          </a:p>
          <a:p>
            <a:pPr marL="685800" lvl="1" indent="-228600">
              <a:buClr>
                <a:schemeClr val="accent2"/>
              </a:buClr>
              <a:buSzPts val="2400"/>
            </a:pPr>
            <a:r>
              <a:rPr lang="es-ES" sz="2400" dirty="0" err="1"/>
              <a:t>Relevant</a:t>
            </a:r>
            <a:r>
              <a:rPr lang="es-ES" sz="2400" dirty="0"/>
              <a:t> </a:t>
            </a:r>
            <a:r>
              <a:rPr lang="es-ES" sz="2400" dirty="0" err="1"/>
              <a:t>stakeholders</a:t>
            </a:r>
            <a:r>
              <a:rPr lang="es-ES" sz="2400" dirty="0"/>
              <a:t> - </a:t>
            </a:r>
            <a:r>
              <a:rPr lang="es-ES" sz="2400" dirty="0" err="1"/>
              <a:t>society</a:t>
            </a:r>
            <a:r>
              <a:rPr lang="es-ES" sz="2400" dirty="0"/>
              <a:t> at </a:t>
            </a:r>
            <a:r>
              <a:rPr lang="es-ES" sz="2400" dirty="0" err="1"/>
              <a:t>large</a:t>
            </a:r>
            <a:r>
              <a:rPr lang="en-US" sz="2400" dirty="0"/>
              <a:t> </a:t>
            </a:r>
            <a:endParaRPr lang="nl-BE" sz="2400" dirty="0"/>
          </a:p>
        </p:txBody>
      </p:sp>
      <p:sp>
        <p:nvSpPr>
          <p:cNvPr id="9" name="Google Shape;194;p28">
            <a:extLst>
              <a:ext uri="{FF2B5EF4-FFF2-40B4-BE49-F238E27FC236}">
                <a16:creationId xmlns:a16="http://schemas.microsoft.com/office/drawing/2014/main" id="{AD55A568-4973-4E44-9C81-434CA274B7A0}"/>
              </a:ext>
            </a:extLst>
          </p:cNvPr>
          <p:cNvSpPr/>
          <p:nvPr/>
        </p:nvSpPr>
        <p:spPr>
          <a:xfrm>
            <a:off x="7138529" y="4717536"/>
            <a:ext cx="423746" cy="1382751"/>
          </a:xfrm>
          <a:prstGeom prst="rightBracket">
            <a:avLst>
              <a:gd name="adj" fmla="val 8333"/>
            </a:avLst>
          </a:prstGeom>
          <a:noFill/>
          <a:ln w="25400" cap="flat" cmpd="sng">
            <a:solidFill>
              <a:schemeClr val="accent1">
                <a:alpha val="98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95;p28">
            <a:extLst>
              <a:ext uri="{FF2B5EF4-FFF2-40B4-BE49-F238E27FC236}">
                <a16:creationId xmlns:a16="http://schemas.microsoft.com/office/drawing/2014/main" id="{F07CE608-15D6-B043-8378-26137A85E04E}"/>
              </a:ext>
            </a:extLst>
          </p:cNvPr>
          <p:cNvSpPr txBox="1"/>
          <p:nvPr/>
        </p:nvSpPr>
        <p:spPr>
          <a:xfrm>
            <a:off x="7786023" y="47175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Fira Sans SemiBold"/>
              <a:buNone/>
            </a:pPr>
            <a:r>
              <a:rPr lang="es-ES" sz="2000" b="0" i="0" u="none" strike="noStrike" cap="none" dirty="0" err="1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Systematic</a:t>
            </a:r>
            <a:r>
              <a:rPr lang="es-ES" sz="2000" b="0" i="0" u="none" strike="noStrike" cap="none" dirty="0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 </a:t>
            </a:r>
            <a:r>
              <a:rPr lang="es-ES" sz="2000" b="0" i="0" u="none" strike="noStrike" cap="none" dirty="0" err="1">
                <a:solidFill>
                  <a:schemeClr val="dk1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approach</a:t>
            </a:r>
            <a:endParaRPr sz="2000" b="0" i="0" u="none" strike="noStrike" cap="none" dirty="0">
              <a:solidFill>
                <a:schemeClr val="dk1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8BE373A-6C1D-6D4E-A817-1BFFE63B551C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</p:spTree>
    <p:extLst>
      <p:ext uri="{BB962C8B-B14F-4D97-AF65-F5344CB8AC3E}">
        <p14:creationId xmlns:p14="http://schemas.microsoft.com/office/powerpoint/2010/main" val="1229802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ACC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ctrTitle"/>
          </p:nvPr>
        </p:nvSpPr>
        <p:spPr>
          <a:xfrm>
            <a:off x="623666" y="1488282"/>
            <a:ext cx="11052517" cy="2694251"/>
          </a:xfrm>
          <a:prstGeom prst="rect">
            <a:avLst/>
          </a:prstGeom>
          <a:solidFill>
            <a:srgbClr val="00AACC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Fira Sans SemiBold"/>
              <a:buNone/>
            </a:pPr>
            <a:r>
              <a:rPr lang="es-ES" sz="6000" b="1" dirty="0">
                <a:solidFill>
                  <a:schemeClr val="lt1"/>
                </a:solidFill>
              </a:rPr>
              <a:t>Inclusive </a:t>
            </a:r>
            <a:r>
              <a:rPr lang="es-ES" sz="6000" b="1" dirty="0" err="1">
                <a:solidFill>
                  <a:schemeClr val="lt1"/>
                </a:solidFill>
              </a:rPr>
              <a:t>mobility</a:t>
            </a:r>
            <a:r>
              <a:rPr lang="es-ES" sz="6000" b="1" dirty="0">
                <a:solidFill>
                  <a:schemeClr val="lt1"/>
                </a:solidFill>
              </a:rPr>
              <a:t> </a:t>
            </a:r>
            <a:br>
              <a:rPr lang="es-ES" sz="6000" b="1" dirty="0"/>
            </a:br>
            <a:r>
              <a:rPr lang="es-ES" sz="4800" b="1" dirty="0" err="1"/>
              <a:t>Context</a:t>
            </a:r>
            <a:r>
              <a:rPr lang="es-ES" sz="4800" b="1" dirty="0"/>
              <a:t> </a:t>
            </a:r>
            <a:r>
              <a:rPr lang="es-ES" sz="4800" b="1" dirty="0" err="1">
                <a:solidFill>
                  <a:schemeClr val="lt1"/>
                </a:solidFill>
              </a:rPr>
              <a:t>Flanders</a:t>
            </a:r>
            <a:r>
              <a:rPr lang="es-ES" sz="4800" b="1" dirty="0">
                <a:solidFill>
                  <a:schemeClr val="lt1"/>
                </a:solidFill>
              </a:rPr>
              <a:t> and in </a:t>
            </a:r>
            <a:r>
              <a:rPr lang="es-ES" sz="4800" b="1" dirty="0" err="1">
                <a:solidFill>
                  <a:schemeClr val="lt1"/>
                </a:solidFill>
              </a:rPr>
              <a:t>Europe</a:t>
            </a:r>
            <a:endParaRPr sz="48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715513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body" idx="1"/>
          </p:nvPr>
        </p:nvSpPr>
        <p:spPr>
          <a:xfrm>
            <a:off x="4738252" y="1633126"/>
            <a:ext cx="6799830" cy="435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●"/>
            </a:pPr>
            <a:r>
              <a:rPr lang="es-ES" sz="2800" b="1" dirty="0" err="1">
                <a:latin typeface="+mj-lt"/>
              </a:rPr>
              <a:t>Action</a:t>
            </a:r>
            <a:r>
              <a:rPr lang="es-ES" sz="2800" b="1" dirty="0">
                <a:latin typeface="+mj-lt"/>
              </a:rPr>
              <a:t> plan </a:t>
            </a:r>
            <a:r>
              <a:rPr lang="es-ES" sz="2800" dirty="0" err="1">
                <a:latin typeface="+mj-lt"/>
              </a:rPr>
              <a:t>for</a:t>
            </a:r>
            <a:r>
              <a:rPr lang="es-ES" sz="2800" dirty="0">
                <a:latin typeface="+mj-lt"/>
              </a:rPr>
              <a:t> </a:t>
            </a:r>
            <a:r>
              <a:rPr lang="es-ES" sz="2800" dirty="0" err="1">
                <a:latin typeface="+mj-lt"/>
              </a:rPr>
              <a:t>mobility</a:t>
            </a:r>
            <a:r>
              <a:rPr lang="es-ES" sz="2800" dirty="0">
                <a:latin typeface="+mj-lt"/>
              </a:rPr>
              <a:t> of </a:t>
            </a:r>
            <a:r>
              <a:rPr lang="es-ES" sz="2800" dirty="0" err="1">
                <a:latin typeface="+mj-lt"/>
              </a:rPr>
              <a:t>students</a:t>
            </a:r>
            <a:r>
              <a:rPr lang="es-ES" sz="2800" dirty="0">
                <a:latin typeface="+mj-lt"/>
              </a:rPr>
              <a:t> (2013)</a:t>
            </a:r>
            <a:endParaRPr dirty="0">
              <a:latin typeface="+mj-lt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-ES" sz="2800" dirty="0" err="1">
                <a:latin typeface="+mj-lt"/>
              </a:rPr>
              <a:t>Specific</a:t>
            </a:r>
            <a:r>
              <a:rPr lang="es-ES" sz="2800" dirty="0">
                <a:latin typeface="+mj-lt"/>
              </a:rPr>
              <a:t> </a:t>
            </a:r>
            <a:r>
              <a:rPr lang="es-ES" sz="2800" dirty="0" err="1">
                <a:latin typeface="+mj-lt"/>
              </a:rPr>
              <a:t>attention</a:t>
            </a:r>
            <a:r>
              <a:rPr lang="es-ES" sz="2800" dirty="0">
                <a:latin typeface="+mj-lt"/>
              </a:rPr>
              <a:t> </a:t>
            </a:r>
            <a:r>
              <a:rPr lang="es-ES" sz="2800" dirty="0" err="1">
                <a:latin typeface="+mj-lt"/>
              </a:rPr>
              <a:t>for</a:t>
            </a:r>
            <a:r>
              <a:rPr lang="es-ES" sz="2800" dirty="0">
                <a:latin typeface="+mj-lt"/>
              </a:rPr>
              <a:t> </a:t>
            </a:r>
            <a:r>
              <a:rPr lang="es-ES" sz="2800" b="1" dirty="0" err="1">
                <a:latin typeface="+mj-lt"/>
              </a:rPr>
              <a:t>inclusion</a:t>
            </a:r>
            <a:r>
              <a:rPr lang="es-ES" sz="2800" dirty="0">
                <a:latin typeface="+mj-lt"/>
              </a:rPr>
              <a:t>: </a:t>
            </a:r>
            <a:endParaRPr sz="2800" dirty="0">
              <a:latin typeface="+mj-lt"/>
            </a:endParaRPr>
          </a:p>
          <a:p>
            <a:pPr marL="9144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s-ES" sz="2800" dirty="0">
                <a:latin typeface="+mj-lt"/>
              </a:rPr>
              <a:t>- targets</a:t>
            </a:r>
            <a:endParaRPr sz="2800" dirty="0">
              <a:latin typeface="+mj-lt"/>
            </a:endParaRPr>
          </a:p>
          <a:p>
            <a:pPr marL="9144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s-ES" sz="2800" dirty="0">
                <a:latin typeface="+mj-lt"/>
              </a:rPr>
              <a:t>- </a:t>
            </a:r>
            <a:r>
              <a:rPr lang="es-ES" sz="2800" dirty="0" err="1">
                <a:latin typeface="+mj-lt"/>
              </a:rPr>
              <a:t>comprehensive</a:t>
            </a:r>
            <a:r>
              <a:rPr lang="es-ES" sz="2800" dirty="0">
                <a:latin typeface="+mj-lt"/>
              </a:rPr>
              <a:t> </a:t>
            </a:r>
            <a:r>
              <a:rPr lang="es-ES" sz="2800" dirty="0" err="1">
                <a:latin typeface="+mj-lt"/>
              </a:rPr>
              <a:t>monitoring</a:t>
            </a:r>
            <a:endParaRPr sz="2800" dirty="0">
              <a:latin typeface="+mj-lt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●"/>
            </a:pPr>
            <a:r>
              <a:rPr lang="es-ES" sz="2800" b="1" dirty="0">
                <a:latin typeface="+mj-lt"/>
              </a:rPr>
              <a:t>33% of </a:t>
            </a:r>
            <a:r>
              <a:rPr lang="es-ES" sz="2800" b="1" dirty="0" err="1">
                <a:latin typeface="+mj-lt"/>
              </a:rPr>
              <a:t>the</a:t>
            </a:r>
            <a:r>
              <a:rPr lang="es-ES" sz="2800" b="1" dirty="0">
                <a:latin typeface="+mj-lt"/>
              </a:rPr>
              <a:t> </a:t>
            </a:r>
            <a:r>
              <a:rPr lang="es-ES" sz="2800" b="1" dirty="0" err="1">
                <a:latin typeface="+mj-lt"/>
              </a:rPr>
              <a:t>mobile</a:t>
            </a:r>
            <a:r>
              <a:rPr lang="es-ES" sz="2800" b="1" dirty="0">
                <a:latin typeface="+mj-lt"/>
              </a:rPr>
              <a:t> </a:t>
            </a:r>
            <a:r>
              <a:rPr lang="es-ES" sz="2800" b="1" dirty="0" err="1">
                <a:latin typeface="+mj-lt"/>
              </a:rPr>
              <a:t>students</a:t>
            </a:r>
            <a:r>
              <a:rPr lang="es-ES" sz="2800" b="1" dirty="0">
                <a:latin typeface="+mj-lt"/>
              </a:rPr>
              <a:t> </a:t>
            </a:r>
            <a:r>
              <a:rPr lang="es-ES" sz="2800" dirty="0" err="1">
                <a:latin typeface="+mj-lt"/>
              </a:rPr>
              <a:t>should</a:t>
            </a:r>
            <a:r>
              <a:rPr lang="es-ES" sz="2800" dirty="0">
                <a:latin typeface="+mj-lt"/>
              </a:rPr>
              <a:t> </a:t>
            </a:r>
            <a:endParaRPr sz="2800" dirty="0">
              <a:latin typeface="+mj-lt"/>
            </a:endParaRPr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s-ES" dirty="0">
                <a:latin typeface="+mj-lt"/>
              </a:rPr>
              <a:t> </a:t>
            </a:r>
            <a:r>
              <a:rPr lang="es-ES" sz="2800" dirty="0">
                <a:latin typeface="+mj-lt"/>
              </a:rPr>
              <a:t>   </a:t>
            </a:r>
            <a:r>
              <a:rPr lang="es-ES" sz="2800" dirty="0" err="1">
                <a:latin typeface="+mj-lt"/>
              </a:rPr>
              <a:t>belong</a:t>
            </a:r>
            <a:r>
              <a:rPr lang="es-ES" sz="2800" dirty="0">
                <a:latin typeface="+mj-lt"/>
              </a:rPr>
              <a:t> to </a:t>
            </a:r>
            <a:r>
              <a:rPr lang="es-ES" sz="2800" b="1" dirty="0" err="1">
                <a:latin typeface="+mj-lt"/>
              </a:rPr>
              <a:t>underrepresented</a:t>
            </a:r>
            <a:r>
              <a:rPr lang="es-ES" sz="2800" b="1" dirty="0">
                <a:latin typeface="+mj-lt"/>
              </a:rPr>
              <a:t> </a:t>
            </a:r>
            <a:r>
              <a:rPr lang="es-ES" sz="2800" b="1" dirty="0" err="1">
                <a:latin typeface="+mj-lt"/>
              </a:rPr>
              <a:t>groups</a:t>
            </a:r>
            <a:endParaRPr sz="2800" b="1" dirty="0">
              <a:latin typeface="+mj-lt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s-ES" sz="2800" dirty="0">
                <a:latin typeface="+mj-lt"/>
              </a:rPr>
              <a:t>      - </a:t>
            </a:r>
            <a:r>
              <a:rPr lang="es-ES" sz="2800" dirty="0" err="1">
                <a:latin typeface="+mj-lt"/>
              </a:rPr>
              <a:t>students</a:t>
            </a:r>
            <a:r>
              <a:rPr lang="es-ES" sz="2800" dirty="0">
                <a:latin typeface="+mj-lt"/>
              </a:rPr>
              <a:t> </a:t>
            </a:r>
            <a:r>
              <a:rPr lang="es-ES" sz="2800" dirty="0" err="1">
                <a:latin typeface="+mj-lt"/>
              </a:rPr>
              <a:t>with</a:t>
            </a:r>
            <a:r>
              <a:rPr lang="es-ES" sz="2800" dirty="0">
                <a:latin typeface="+mj-lt"/>
              </a:rPr>
              <a:t> </a:t>
            </a:r>
            <a:r>
              <a:rPr lang="es-ES" sz="2800" dirty="0" err="1">
                <a:latin typeface="+mj-lt"/>
              </a:rPr>
              <a:t>study</a:t>
            </a:r>
            <a:r>
              <a:rPr lang="es-ES" sz="2800" dirty="0">
                <a:latin typeface="+mj-lt"/>
              </a:rPr>
              <a:t> </a:t>
            </a:r>
            <a:r>
              <a:rPr lang="es-ES" sz="2800" dirty="0" err="1">
                <a:latin typeface="+mj-lt"/>
              </a:rPr>
              <a:t>grant</a:t>
            </a:r>
            <a:endParaRPr sz="2800" dirty="0">
              <a:latin typeface="+mj-lt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s-ES" sz="2800" dirty="0">
                <a:latin typeface="+mj-lt"/>
              </a:rPr>
              <a:t>      - </a:t>
            </a:r>
            <a:r>
              <a:rPr lang="es-ES" sz="2800" dirty="0" err="1">
                <a:latin typeface="+mj-lt"/>
              </a:rPr>
              <a:t>students</a:t>
            </a:r>
            <a:r>
              <a:rPr lang="es-ES" sz="2800" dirty="0">
                <a:latin typeface="+mj-lt"/>
              </a:rPr>
              <a:t> </a:t>
            </a:r>
            <a:r>
              <a:rPr lang="es-ES" sz="2800" dirty="0" err="1">
                <a:latin typeface="+mj-lt"/>
              </a:rPr>
              <a:t>with</a:t>
            </a:r>
            <a:r>
              <a:rPr lang="es-ES" sz="2800" dirty="0">
                <a:latin typeface="+mj-lt"/>
              </a:rPr>
              <a:t> </a:t>
            </a:r>
            <a:r>
              <a:rPr lang="es-ES" sz="2800" dirty="0" err="1">
                <a:latin typeface="+mj-lt"/>
              </a:rPr>
              <a:t>disabilities</a:t>
            </a:r>
            <a:endParaRPr sz="2800" dirty="0">
              <a:latin typeface="+mj-lt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s-ES" sz="2800" dirty="0">
                <a:latin typeface="+mj-lt"/>
              </a:rPr>
              <a:t>      - </a:t>
            </a:r>
            <a:r>
              <a:rPr lang="es-ES" sz="2800" dirty="0" err="1">
                <a:latin typeface="+mj-lt"/>
              </a:rPr>
              <a:t>working</a:t>
            </a:r>
            <a:r>
              <a:rPr lang="es-ES" sz="2800" dirty="0">
                <a:latin typeface="+mj-lt"/>
              </a:rPr>
              <a:t> </a:t>
            </a:r>
            <a:r>
              <a:rPr lang="es-ES" sz="2800" dirty="0" err="1">
                <a:latin typeface="+mj-lt"/>
              </a:rPr>
              <a:t>students</a:t>
            </a:r>
            <a:endParaRPr sz="2800" dirty="0">
              <a:latin typeface="+mj-lt"/>
            </a:endParaRPr>
          </a:p>
          <a:p>
            <a:pPr marL="15875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105" name="Google Shape;10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458" y="1584358"/>
            <a:ext cx="3265715" cy="44509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8986D88-7737-FC44-A1AA-3D07064284BC}"/>
              </a:ext>
            </a:extLst>
          </p:cNvPr>
          <p:cNvSpPr txBox="1"/>
          <p:nvPr/>
        </p:nvSpPr>
        <p:spPr>
          <a:xfrm>
            <a:off x="1042042" y="476362"/>
            <a:ext cx="10100961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NL" sz="6600" b="1" dirty="0" err="1">
                <a:solidFill>
                  <a:schemeClr val="accent1"/>
                </a:solidFill>
                <a:latin typeface="Neo Sans Pro"/>
                <a:ea typeface="Neo Sans Pro" charset="0"/>
                <a:cs typeface="Neo Sans Pro" charset="0"/>
              </a:rPr>
              <a:t>Flemish</a:t>
            </a:r>
            <a:r>
              <a:rPr lang="nl-NL" sz="6600" b="1" dirty="0">
                <a:solidFill>
                  <a:schemeClr val="accent1"/>
                </a:solidFill>
                <a:latin typeface="Neo Sans Pro"/>
                <a:ea typeface="Neo Sans Pro" charset="0"/>
                <a:cs typeface="Neo Sans Pro" charset="0"/>
              </a:rPr>
              <a:t> context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5762F4F-A9E3-0B4D-937D-DBA1DA5749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A3B82AF-B3E5-F045-943C-00F7F2D0C4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1760A5C5-6BEE-FB4E-B79C-5F8624E3735C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"/>
          <p:cNvSpPr/>
          <p:nvPr/>
        </p:nvSpPr>
        <p:spPr>
          <a:xfrm>
            <a:off x="1121031" y="3425951"/>
            <a:ext cx="1085088" cy="45110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E2966C6-40C0-B049-9EC6-35F78FC23BFB}"/>
              </a:ext>
            </a:extLst>
          </p:cNvPr>
          <p:cNvSpPr txBox="1"/>
          <p:nvPr/>
        </p:nvSpPr>
        <p:spPr>
          <a:xfrm>
            <a:off x="946150" y="706579"/>
            <a:ext cx="10100961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NL" sz="6600" b="1" dirty="0" err="1">
                <a:solidFill>
                  <a:schemeClr val="accent1"/>
                </a:solidFill>
                <a:latin typeface="Neo Sans Pro"/>
                <a:ea typeface="Neo Sans Pro" charset="0"/>
                <a:cs typeface="Neo Sans Pro" charset="0"/>
              </a:rPr>
              <a:t>Flemish</a:t>
            </a:r>
            <a:r>
              <a:rPr lang="nl-NL" sz="6600" b="1" dirty="0">
                <a:solidFill>
                  <a:schemeClr val="accent1"/>
                </a:solidFill>
                <a:latin typeface="Neo Sans Pro"/>
                <a:ea typeface="Neo Sans Pro" charset="0"/>
                <a:cs typeface="Neo Sans Pro" charset="0"/>
              </a:rPr>
              <a:t> </a:t>
            </a:r>
            <a:r>
              <a:rPr lang="nl-NL" sz="6600" b="1" dirty="0">
                <a:solidFill>
                  <a:srgbClr val="EC008C"/>
                </a:solidFill>
                <a:latin typeface="Neo Sans Pro"/>
                <a:ea typeface="Neo Sans Pro" charset="0"/>
                <a:cs typeface="Neo Sans Pro" charset="0"/>
              </a:rPr>
              <a:t>context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E8BF8B9-5095-194B-848F-2F75422930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284872"/>
            <a:ext cx="12185049" cy="5731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98CDD80-B974-564C-8749-B5F9535456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9" r="38485"/>
          <a:stretch/>
        </p:blipFill>
        <p:spPr>
          <a:xfrm>
            <a:off x="638773" y="6275892"/>
            <a:ext cx="487084" cy="582108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98FED4C4-5218-F84B-8ACB-DCB4131173DD}"/>
              </a:ext>
            </a:extLst>
          </p:cNvPr>
          <p:cNvSpPr txBox="1"/>
          <p:nvPr/>
        </p:nvSpPr>
        <p:spPr>
          <a:xfrm>
            <a:off x="1803400" y="6417547"/>
            <a:ext cx="80137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dirty="0" err="1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Inclusive</a:t>
            </a:r>
            <a:r>
              <a:rPr lang="nl-NL" sz="1400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 Mobility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F241F10-24F6-504A-92C3-D77F61DE768C}"/>
              </a:ext>
            </a:extLst>
          </p:cNvPr>
          <p:cNvSpPr txBox="1"/>
          <p:nvPr/>
        </p:nvSpPr>
        <p:spPr>
          <a:xfrm>
            <a:off x="9817100" y="6417547"/>
            <a:ext cx="2367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400" b="1" dirty="0">
                <a:solidFill>
                  <a:schemeClr val="bg1"/>
                </a:solidFill>
                <a:latin typeface="Neo Sans Pro" charset="0"/>
                <a:ea typeface="Neo Sans Pro" charset="0"/>
                <a:cs typeface="Neo Sans Pro" charset="0"/>
              </a:rPr>
              <a:t>www.siho.be</a:t>
            </a: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604F7DD1-1395-334F-A941-8C0E3ACEC6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815339"/>
              </p:ext>
            </p:extLst>
          </p:nvPr>
        </p:nvGraphicFramePr>
        <p:xfrm>
          <a:off x="2654825" y="2175399"/>
          <a:ext cx="7357347" cy="3391422"/>
        </p:xfrm>
        <a:graphic>
          <a:graphicData uri="http://schemas.openxmlformats.org/drawingml/2006/table">
            <a:tbl>
              <a:tblPr/>
              <a:tblGrid>
                <a:gridCol w="1709708">
                  <a:extLst>
                    <a:ext uri="{9D8B030D-6E8A-4147-A177-3AD203B41FA5}">
                      <a16:colId xmlns:a16="http://schemas.microsoft.com/office/drawing/2014/main" val="754606594"/>
                    </a:ext>
                  </a:extLst>
                </a:gridCol>
                <a:gridCol w="1975974">
                  <a:extLst>
                    <a:ext uri="{9D8B030D-6E8A-4147-A177-3AD203B41FA5}">
                      <a16:colId xmlns:a16="http://schemas.microsoft.com/office/drawing/2014/main" val="3949454737"/>
                    </a:ext>
                  </a:extLst>
                </a:gridCol>
                <a:gridCol w="1891889">
                  <a:extLst>
                    <a:ext uri="{9D8B030D-6E8A-4147-A177-3AD203B41FA5}">
                      <a16:colId xmlns:a16="http://schemas.microsoft.com/office/drawing/2014/main" val="303882049"/>
                    </a:ext>
                  </a:extLst>
                </a:gridCol>
                <a:gridCol w="1779776">
                  <a:extLst>
                    <a:ext uri="{9D8B030D-6E8A-4147-A177-3AD203B41FA5}">
                      <a16:colId xmlns:a16="http://schemas.microsoft.com/office/drawing/2014/main" val="1221170350"/>
                    </a:ext>
                  </a:extLst>
                </a:gridCol>
              </a:tblGrid>
              <a:tr h="1120175">
                <a:tc>
                  <a:txBody>
                    <a:bodyPr/>
                    <a:lstStyle/>
                    <a:p>
                      <a:pPr fontAlgn="t"/>
                      <a:br>
                        <a:rPr lang="nl-BE" sz="1200" dirty="0">
                          <a:effectLst/>
                        </a:rPr>
                      </a:br>
                      <a:endParaRPr lang="nl-BE" sz="1200" dirty="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1" i="0" u="none" strike="noStrike" dirty="0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% mobile degrees</a:t>
                      </a:r>
                      <a:endParaRPr lang="nl-BE" sz="1200" dirty="0">
                        <a:effectLst/>
                      </a:endParaRPr>
                    </a:p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1" i="0" u="none" strike="noStrike" dirty="0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of underrepresented groups / all degrees of underrepresented groups</a:t>
                      </a:r>
                      <a:endParaRPr lang="nl-BE" sz="1200" dirty="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1" i="0" u="none" strike="noStrike" dirty="0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% mobile degrees of underrepresented groups/all mobile degrees</a:t>
                      </a:r>
                      <a:endParaRPr lang="nl-BE" sz="1200" dirty="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1" i="0" u="none" strike="noStrike" dirty="0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% students from underrepresented groups that obtain a degree (mobile and non-mobile) / all degrees</a:t>
                      </a:r>
                      <a:endParaRPr lang="nl-BE" sz="1200" dirty="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520609"/>
                  </a:ext>
                </a:extLst>
              </a:tr>
              <a:tr h="66570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0" i="0" u="none" strike="noStrike" dirty="0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Belongs to underrepresented groups</a:t>
                      </a:r>
                      <a:endParaRPr lang="nl-BE" sz="1200" dirty="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1" i="0" u="none" strike="noStrike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16.40%</a:t>
                      </a:r>
                      <a:endParaRPr lang="nl-BE" sz="120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1" i="0" u="none" strike="noStrike" dirty="0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22.20%</a:t>
                      </a:r>
                      <a:endParaRPr lang="nl-BE" sz="1200" dirty="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1" i="0" u="none" strike="noStrike" dirty="0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24.60%</a:t>
                      </a:r>
                      <a:endParaRPr lang="nl-BE" sz="1200" dirty="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445114"/>
                  </a:ext>
                </a:extLst>
              </a:tr>
              <a:tr h="38405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0" i="0" u="none" strike="noStrike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Received a study grant</a:t>
                      </a:r>
                      <a:endParaRPr lang="nl-BE" sz="120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0" i="0" u="none" strike="noStrike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17.20%</a:t>
                      </a:r>
                      <a:endParaRPr lang="nl-BE" sz="120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0" i="0" u="none" strike="noStrike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20.90%</a:t>
                      </a:r>
                      <a:endParaRPr lang="nl-BE" sz="120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0" i="0" u="none" strike="noStrike" dirty="0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22.00%</a:t>
                      </a:r>
                      <a:endParaRPr lang="nl-BE" sz="1200" dirty="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5138335"/>
                  </a:ext>
                </a:extLst>
              </a:tr>
              <a:tr h="40006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0" i="0" u="none" strike="noStrike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Was working student</a:t>
                      </a:r>
                      <a:endParaRPr lang="nl-BE" sz="120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0" i="0" u="none" strike="noStrike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7.05%</a:t>
                      </a:r>
                      <a:endParaRPr lang="nl-BE" sz="120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0" i="0" u="none" strike="noStrike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1.04%</a:t>
                      </a:r>
                      <a:endParaRPr lang="nl-BE" sz="120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0" i="0" u="none" strike="noStrike" dirty="0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2.53%</a:t>
                      </a:r>
                      <a:endParaRPr lang="nl-BE" sz="1200" dirty="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714680"/>
                  </a:ext>
                </a:extLst>
              </a:tr>
              <a:tr h="38405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0" i="0" u="none" strike="noStrike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Had a disability</a:t>
                      </a:r>
                      <a:endParaRPr lang="nl-BE" sz="120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0" i="0" u="none" strike="noStrike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17.51%</a:t>
                      </a:r>
                      <a:endParaRPr lang="nl-BE" sz="120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0" i="0" u="none" strike="noStrike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0.96%</a:t>
                      </a:r>
                      <a:endParaRPr lang="nl-BE" sz="120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0" i="0" u="none" strike="noStrike" dirty="0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0.99%</a:t>
                      </a:r>
                      <a:endParaRPr lang="nl-BE" sz="1200" dirty="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606903"/>
                  </a:ext>
                </a:extLst>
              </a:tr>
              <a:tr h="38405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0" i="0" u="none" strike="noStrike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Flemish average</a:t>
                      </a:r>
                      <a:endParaRPr lang="nl-BE" sz="120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0" i="0" u="none" strike="noStrike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17.24%</a:t>
                      </a:r>
                      <a:endParaRPr lang="nl-BE" sz="120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0" i="0" u="none" strike="noStrike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 </a:t>
                      </a:r>
                      <a:endParaRPr lang="nl-BE" sz="120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BE" sz="1200" b="0" i="0" u="none" strike="noStrike" dirty="0">
                          <a:solidFill>
                            <a:srgbClr val="222222"/>
                          </a:solidFill>
                          <a:effectLst/>
                          <a:latin typeface="Fira Sans" panose="020B0503050000020004" pitchFamily="34" charset="0"/>
                        </a:rPr>
                        <a:t> </a:t>
                      </a:r>
                      <a:endParaRPr lang="nl-BE" sz="1200" dirty="0">
                        <a:effectLst/>
                      </a:endParaRPr>
                    </a:p>
                  </a:txBody>
                  <a:tcPr marL="63500" marR="63500" marT="12700" marB="6350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887914"/>
                  </a:ext>
                </a:extLst>
              </a:tr>
            </a:tbl>
          </a:graphicData>
        </a:graphic>
      </p:graphicFrame>
      <p:sp>
        <p:nvSpPr>
          <p:cNvPr id="4" name="Ovaal 3">
            <a:extLst>
              <a:ext uri="{FF2B5EF4-FFF2-40B4-BE49-F238E27FC236}">
                <a16:creationId xmlns:a16="http://schemas.microsoft.com/office/drawing/2014/main" id="{7D820385-219B-EB47-A862-648934B3A310}"/>
              </a:ext>
            </a:extLst>
          </p:cNvPr>
          <p:cNvSpPr/>
          <p:nvPr/>
        </p:nvSpPr>
        <p:spPr>
          <a:xfrm>
            <a:off x="7443216" y="3150477"/>
            <a:ext cx="859536" cy="596504"/>
          </a:xfrm>
          <a:prstGeom prst="ellipse">
            <a:avLst/>
          </a:prstGeom>
          <a:noFill/>
          <a:ln w="44450">
            <a:solidFill>
              <a:srgbClr val="EC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rgbClr val="EC008C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9E398DC-7BCA-2E4B-8B15-D05E7FC790A7}"/>
              </a:ext>
            </a:extLst>
          </p:cNvPr>
          <p:cNvSpPr/>
          <p:nvPr/>
        </p:nvSpPr>
        <p:spPr>
          <a:xfrm>
            <a:off x="1734145" y="5633158"/>
            <a:ext cx="87167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dirty="0">
                <a:latin typeface="Fira Sans" panose="020B0503050000020004" pitchFamily="34" charset="0"/>
              </a:rPr>
              <a:t>Percentages of mobile initial degrees from students of underrepresented groups 2018-2019 - Monitor student mobility Action plan “Brains on the Move” Flemish Government </a:t>
            </a:r>
            <a:endParaRPr lang="nl-BE" dirty="0"/>
          </a:p>
          <a:p>
            <a:br>
              <a:rPr lang="nl-BE" dirty="0"/>
            </a:br>
            <a:endParaRPr lang="nl-BE" dirty="0"/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EPFIME">
      <a:dk1>
        <a:srgbClr val="000000"/>
      </a:dk1>
      <a:lt1>
        <a:srgbClr val="FFFFFF"/>
      </a:lt1>
      <a:dk2>
        <a:srgbClr val="7F7F7F"/>
      </a:dk2>
      <a:lt2>
        <a:srgbClr val="E7E6E6"/>
      </a:lt2>
      <a:accent1>
        <a:srgbClr val="EC008C"/>
      </a:accent1>
      <a:accent2>
        <a:srgbClr val="5A5B5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B0F0"/>
      </a:hlink>
      <a:folHlink>
        <a:srgbClr val="00206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5663</TotalTime>
  <Words>2697</Words>
  <Application>Microsoft Macintosh PowerPoint</Application>
  <PresentationFormat>Breedbeeld</PresentationFormat>
  <Paragraphs>352</Paragraphs>
  <Slides>52</Slides>
  <Notes>51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52</vt:i4>
      </vt:variant>
    </vt:vector>
  </HeadingPairs>
  <TitlesOfParts>
    <vt:vector size="60" baseType="lpstr">
      <vt:lpstr>.AppleSystemUIFont</vt:lpstr>
      <vt:lpstr>Fira Sans</vt:lpstr>
      <vt:lpstr>Calibri</vt:lpstr>
      <vt:lpstr>Arial</vt:lpstr>
      <vt:lpstr>Fira Sans SemiBold</vt:lpstr>
      <vt:lpstr>Neo Sans Pro</vt:lpstr>
      <vt:lpstr>Courier New</vt:lpstr>
      <vt:lpstr>Office Theme</vt:lpstr>
      <vt:lpstr>PowerPoint-presentatie</vt:lpstr>
      <vt:lpstr>PowerPoint-presentatie</vt:lpstr>
      <vt:lpstr>PowerPoint-presentatie</vt:lpstr>
      <vt:lpstr>About SIHO</vt:lpstr>
      <vt:lpstr>PowerPoint-presentatie</vt:lpstr>
      <vt:lpstr>PowerPoint-presentatie</vt:lpstr>
      <vt:lpstr>Inclusive mobility  Context Flanders and in Europe</vt:lpstr>
      <vt:lpstr>PowerPoint-presentatie</vt:lpstr>
      <vt:lpstr>PowerPoint-presentatie</vt:lpstr>
      <vt:lpstr>PowerPoint-presentatie</vt:lpstr>
      <vt:lpstr>PowerPoint-presentatie</vt:lpstr>
      <vt:lpstr>Inclusive Mobility projects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SIHO’s support Artevelde as a case study</vt:lpstr>
      <vt:lpstr>PowerPoint-presentatie</vt:lpstr>
      <vt:lpstr>Some Quick Facts</vt:lpstr>
      <vt:lpstr>Internationalisation for Students at Artevelde University of Applied Sciences</vt:lpstr>
      <vt:lpstr>Internationalisation for Students at Artevelde University of Applied Sciences</vt:lpstr>
      <vt:lpstr>Setting up a strategy on inclusive mobility</vt:lpstr>
      <vt:lpstr>Next steps Stay connected!</vt:lpstr>
      <vt:lpstr>Research report and booklet       Webinar 9 November 2020 (EPFIME)  Frameworks, self-assessment, guideline, inclusivemobility.eu        March/April 2021 (EPFIME)</vt:lpstr>
      <vt:lpstr>Peer Learning  2020-2022 (PLAR-4-SIMP)  Database, policy report, communication and training package  March/April 2022 (PLAR-4-SIMP)</vt:lpstr>
      <vt:lpstr>Flemish learning network  2020-2024 (SIHO)  International staff training  2021-2022 (SIHO – Artevelde UAS) </vt:lpstr>
      <vt:lpstr>Stay tuned about SIHO</vt:lpstr>
      <vt:lpstr>Stay tuned about IM.eu</vt:lpstr>
      <vt:lpstr>Q&amp;A questions</vt:lpstr>
      <vt:lpstr>PowerPoint-presentatie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EPFIME project</dc:title>
  <cp:lastModifiedBy>Microsoft Office User</cp:lastModifiedBy>
  <cp:revision>38</cp:revision>
  <dcterms:modified xsi:type="dcterms:W3CDTF">2020-10-06T13:38:27Z</dcterms:modified>
</cp:coreProperties>
</file>