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6" r:id="rId5"/>
    <p:sldId id="272" r:id="rId6"/>
    <p:sldId id="266" r:id="rId7"/>
    <p:sldId id="274" r:id="rId8"/>
    <p:sldId id="262" r:id="rId9"/>
    <p:sldId id="287" r:id="rId10"/>
    <p:sldId id="342" r:id="rId11"/>
    <p:sldId id="343" r:id="rId12"/>
    <p:sldId id="289" r:id="rId13"/>
    <p:sldId id="677" r:id="rId14"/>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CDC09E-20CF-FFED-EEC2-CE4085ECE12B}" name="Knuiman, Carlijn" initials="KC" userId="S::Carlijn.Knuiman@inholland.nl::98c31063-a081-4277-a4a6-cd69623b45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77A36-778B-489D-9DA6-E4B1EB904A93}" v="1" dt="2022-06-13T08:25:07.2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9339" autoAdjust="0"/>
  </p:normalViewPr>
  <p:slideViewPr>
    <p:cSldViewPr snapToGrid="0">
      <p:cViewPr varScale="1">
        <p:scale>
          <a:sx n="57" d="100"/>
          <a:sy n="57" d="100"/>
        </p:scale>
        <p:origin x="10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CFCFF6-B8F7-1341-A6E3-3C3AEFE8294E}" type="datetimeFigureOut">
              <a:rPr lang="nl-NL" smtClean="0"/>
              <a:t>21-6-2022</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842361-6C87-554C-A8BC-00333B6917C5}" type="slidenum">
              <a:rPr lang="nl-NL" smtClean="0"/>
              <a:t>‹nr.›</a:t>
            </a:fld>
            <a:endParaRPr lang="nl-NL"/>
          </a:p>
        </p:txBody>
      </p:sp>
    </p:spTree>
    <p:extLst>
      <p:ext uri="{BB962C8B-B14F-4D97-AF65-F5344CB8AC3E}">
        <p14:creationId xmlns:p14="http://schemas.microsoft.com/office/powerpoint/2010/main" val="380834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B842361-6C87-554C-A8BC-00333B6917C5}" type="slidenum">
              <a:rPr lang="nl-NL" smtClean="0"/>
              <a:t>1</a:t>
            </a:fld>
            <a:endParaRPr lang="nl-NL"/>
          </a:p>
        </p:txBody>
      </p:sp>
    </p:spTree>
    <p:extLst>
      <p:ext uri="{BB962C8B-B14F-4D97-AF65-F5344CB8AC3E}">
        <p14:creationId xmlns:p14="http://schemas.microsoft.com/office/powerpoint/2010/main" val="256507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B842361-6C87-554C-A8BC-00333B6917C5}" type="slidenum">
              <a:rPr lang="nl-NL" smtClean="0"/>
              <a:t>2</a:t>
            </a:fld>
            <a:endParaRPr lang="nl-NL"/>
          </a:p>
        </p:txBody>
      </p:sp>
    </p:spTree>
    <p:extLst>
      <p:ext uri="{BB962C8B-B14F-4D97-AF65-F5344CB8AC3E}">
        <p14:creationId xmlns:p14="http://schemas.microsoft.com/office/powerpoint/2010/main" val="253983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32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B842361-6C87-554C-A8BC-00333B6917C5}" type="slidenum">
              <a:rPr lang="nl-NL" smtClean="0"/>
              <a:t>7</a:t>
            </a:fld>
            <a:endParaRPr lang="nl-NL"/>
          </a:p>
        </p:txBody>
      </p:sp>
    </p:spTree>
    <p:extLst>
      <p:ext uri="{BB962C8B-B14F-4D97-AF65-F5344CB8AC3E}">
        <p14:creationId xmlns:p14="http://schemas.microsoft.com/office/powerpoint/2010/main" val="183805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B842361-6C87-554C-A8BC-00333B6917C5}" type="slidenum">
              <a:rPr lang="nl-NL" smtClean="0"/>
              <a:t>8</a:t>
            </a:fld>
            <a:endParaRPr lang="nl-NL"/>
          </a:p>
        </p:txBody>
      </p:sp>
    </p:spTree>
    <p:extLst>
      <p:ext uri="{BB962C8B-B14F-4D97-AF65-F5344CB8AC3E}">
        <p14:creationId xmlns:p14="http://schemas.microsoft.com/office/powerpoint/2010/main" val="7108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B842361-6C87-554C-A8BC-00333B6917C5}" type="slidenum">
              <a:rPr lang="nl-NL" smtClean="0"/>
              <a:t>10</a:t>
            </a:fld>
            <a:endParaRPr lang="nl-NL"/>
          </a:p>
        </p:txBody>
      </p:sp>
    </p:spTree>
    <p:extLst>
      <p:ext uri="{BB962C8B-B14F-4D97-AF65-F5344CB8AC3E}">
        <p14:creationId xmlns:p14="http://schemas.microsoft.com/office/powerpoint/2010/main" val="219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60AB7-53D6-45BA-8103-31203B49EA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BDA4F7E8-3547-435C-8FBA-17573E48A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F452EBEB-C195-40BF-9004-DDBD8E7BDBFE}"/>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5" name="Tijdelijke aanduiding voor voettekst 4">
            <a:extLst>
              <a:ext uri="{FF2B5EF4-FFF2-40B4-BE49-F238E27FC236}">
                <a16:creationId xmlns:a16="http://schemas.microsoft.com/office/drawing/2014/main" id="{002FB57A-963C-4CB2-BBDB-10A7530C41A1}"/>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2D380B90-BF79-4659-AD2F-B9A187B81A95}"/>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126457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98302-C5D4-4625-8C0F-4E8179B5F2F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B9AA7F48-2AA7-46E0-973B-33D7F8B52C5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0131B94-0232-4A32-AAD7-45A9147253AC}"/>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5" name="Tijdelijke aanduiding voor voettekst 4">
            <a:extLst>
              <a:ext uri="{FF2B5EF4-FFF2-40B4-BE49-F238E27FC236}">
                <a16:creationId xmlns:a16="http://schemas.microsoft.com/office/drawing/2014/main" id="{80A972BA-B873-4280-B82E-37C894ADD24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B469C2C-7CFC-4D4B-A9C1-5C54C647683F}"/>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339107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B14D4F4-3AED-4CAC-B2FB-2EA004D817DB}"/>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3D7EEEE-4198-4B3D-B8FA-96312DB6BA1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50370E8-4602-4B14-90A4-C4FF38FB9326}"/>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5" name="Tijdelijke aanduiding voor voettekst 4">
            <a:extLst>
              <a:ext uri="{FF2B5EF4-FFF2-40B4-BE49-F238E27FC236}">
                <a16:creationId xmlns:a16="http://schemas.microsoft.com/office/drawing/2014/main" id="{860C036E-05EB-498C-8C36-65C5EE51F9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0A8F110-8194-48AD-B873-45BE63F7E8A6}"/>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160167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halve tekst">
  <p:cSld name="Titel en halve tekst">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3" y="365129"/>
            <a:ext cx="10515600" cy="10339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50856"/>
              </a:buClr>
              <a:buSzPts val="345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body" idx="1"/>
          </p:nvPr>
        </p:nvSpPr>
        <p:spPr>
          <a:xfrm>
            <a:off x="844292" y="1534783"/>
            <a:ext cx="5251700" cy="4648196"/>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750"/>
              </a:spcBef>
              <a:spcAft>
                <a:spcPts val="0"/>
              </a:spcAft>
              <a:buClr>
                <a:srgbClr val="000000"/>
              </a:buClr>
              <a:buSzPts val="2100"/>
              <a:buNone/>
              <a:defRPr sz="2100"/>
            </a:lvl1pPr>
            <a:lvl2pPr marL="914400" lvl="1" indent="-342900" algn="l">
              <a:lnSpc>
                <a:spcPct val="80000"/>
              </a:lnSpc>
              <a:spcBef>
                <a:spcPts val="0"/>
              </a:spcBef>
              <a:spcAft>
                <a:spcPts val="0"/>
              </a:spcAft>
              <a:buClr>
                <a:srgbClr val="000000"/>
              </a:buClr>
              <a:buSzPts val="1800"/>
              <a:buChar char="•"/>
              <a:defRPr/>
            </a:lvl2pPr>
            <a:lvl3pPr marL="1371600" lvl="2" indent="-342900" algn="l">
              <a:lnSpc>
                <a:spcPct val="80000"/>
              </a:lnSpc>
              <a:spcBef>
                <a:spcPts val="0"/>
              </a:spcBef>
              <a:spcAft>
                <a:spcPts val="0"/>
              </a:spcAft>
              <a:buClr>
                <a:srgbClr val="000000"/>
              </a:buClr>
              <a:buSzPts val="1800"/>
              <a:buChar char="•"/>
              <a:defRPr/>
            </a:lvl3pPr>
            <a:lvl4pPr marL="1828800" lvl="3" indent="-342900" algn="l">
              <a:lnSpc>
                <a:spcPct val="80000"/>
              </a:lnSpc>
              <a:spcBef>
                <a:spcPts val="250"/>
              </a:spcBef>
              <a:spcAft>
                <a:spcPts val="0"/>
              </a:spcAft>
              <a:buClr>
                <a:srgbClr val="000000"/>
              </a:buClr>
              <a:buSzPts val="1800"/>
              <a:buChar char="•"/>
              <a:defRPr/>
            </a:lvl4pPr>
            <a:lvl5pPr marL="2286000" lvl="4" indent="-342900" algn="l">
              <a:lnSpc>
                <a:spcPct val="80000"/>
              </a:lnSpc>
              <a:spcBef>
                <a:spcPts val="25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221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90212-ABF3-4EFE-A92A-EEE2623E7BF0}"/>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6444E4E-8B72-4A54-80AE-CF630D77C1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E41E1AC5-BCE0-444B-B4C8-3D7DFC7D0E47}"/>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5" name="Tijdelijke aanduiding voor voettekst 4">
            <a:extLst>
              <a:ext uri="{FF2B5EF4-FFF2-40B4-BE49-F238E27FC236}">
                <a16:creationId xmlns:a16="http://schemas.microsoft.com/office/drawing/2014/main" id="{5B5C19BD-03EE-4CE7-BCEC-6205769DBB7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1F0B0A7-1FED-48B5-86CA-406127A0DFE0}"/>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14596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322FD-F9BD-450F-9E5A-1E9A79A4222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A58E913E-ED8C-4123-83BE-326E18121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28B4491-87BE-4536-87A3-69ECF147630F}"/>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5" name="Tijdelijke aanduiding voor voettekst 4">
            <a:extLst>
              <a:ext uri="{FF2B5EF4-FFF2-40B4-BE49-F238E27FC236}">
                <a16:creationId xmlns:a16="http://schemas.microsoft.com/office/drawing/2014/main" id="{8866E06C-B986-475D-9DA5-61D0B026BC5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C9D892D8-CE5D-4103-A986-3C6B57ABD170}"/>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28681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D969C-0F8D-4E7F-85FE-739E359C366B}"/>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04C8CDE4-61C2-4544-A648-84441293270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5ACC66BB-0786-48C4-9DC8-D9079ACEF16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546698A4-348C-4F44-8B20-6A2BC6CD0AD2}"/>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6" name="Tijdelijke aanduiding voor voettekst 5">
            <a:extLst>
              <a:ext uri="{FF2B5EF4-FFF2-40B4-BE49-F238E27FC236}">
                <a16:creationId xmlns:a16="http://schemas.microsoft.com/office/drawing/2014/main" id="{CBDAF81F-1824-463B-B7EB-30AFBA446F5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E3B42C7F-E817-4A46-BD00-4A448EE22BD0}"/>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168190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1BCF1-AFD0-4A1F-B3DA-29EC80EDE6F2}"/>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6B32659-0449-4005-B35C-9EA56DCAD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32C1743-F695-4891-991E-DD36C78A78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299E982E-2800-45EB-91F0-539B092B0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0F4BAF1-4840-4A6C-83B9-1D5F4E3D234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C95CAA86-BF50-4122-8836-66F59D017AF0}"/>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8" name="Tijdelijke aanduiding voor voettekst 7">
            <a:extLst>
              <a:ext uri="{FF2B5EF4-FFF2-40B4-BE49-F238E27FC236}">
                <a16:creationId xmlns:a16="http://schemas.microsoft.com/office/drawing/2014/main" id="{BED4C03F-1A95-459B-879B-6F7D119D24F1}"/>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5679321C-0285-4072-8044-ABDC09B38879}"/>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22444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0656D-4D04-4781-B94D-853CBC6D82E8}"/>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009AAA0A-026C-4FBD-98F1-52DA2273CE36}"/>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4" name="Tijdelijke aanduiding voor voettekst 3">
            <a:extLst>
              <a:ext uri="{FF2B5EF4-FFF2-40B4-BE49-F238E27FC236}">
                <a16:creationId xmlns:a16="http://schemas.microsoft.com/office/drawing/2014/main" id="{B3B87273-1E09-49CD-AB1E-6DD6549CD2F6}"/>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9BA8E57C-7317-48A0-96F9-59AECFD5CAD6}"/>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104275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546B228-24C4-450C-983F-002FA9F37274}"/>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3" name="Tijdelijke aanduiding voor voettekst 2">
            <a:extLst>
              <a:ext uri="{FF2B5EF4-FFF2-40B4-BE49-F238E27FC236}">
                <a16:creationId xmlns:a16="http://schemas.microsoft.com/office/drawing/2014/main" id="{BA00CB3D-6899-4172-885D-9F3601BEF536}"/>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01E2E3EE-C386-410D-BE37-C1258F56C06D}"/>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107039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02D60-562C-408C-9D7A-18311B09A72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6BC6E3F-FF4E-4FF0-B537-F84F96C1C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5C48D15E-D729-4AB0-A856-F73BD9E40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62CF010-C6F2-4AD2-8123-8D4FCFD0BA16}"/>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6" name="Tijdelijke aanduiding voor voettekst 5">
            <a:extLst>
              <a:ext uri="{FF2B5EF4-FFF2-40B4-BE49-F238E27FC236}">
                <a16:creationId xmlns:a16="http://schemas.microsoft.com/office/drawing/2014/main" id="{3A3CD98B-B69E-4541-BD83-B20C3D6DD99E}"/>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002D108D-2935-48A2-B390-1340DC9A5BC4}"/>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70508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1775F-B505-4CB0-955D-37720F10AA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9AD17391-A2A3-420A-BD1B-610D1B3A8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16D1DD1D-921D-44FB-AF9A-AEE1A5FA7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232457-A001-40B7-91C1-25E9A21C967A}"/>
              </a:ext>
            </a:extLst>
          </p:cNvPr>
          <p:cNvSpPr>
            <a:spLocks noGrp="1"/>
          </p:cNvSpPr>
          <p:nvPr>
            <p:ph type="dt" sz="half" idx="10"/>
          </p:nvPr>
        </p:nvSpPr>
        <p:spPr/>
        <p:txBody>
          <a:bodyPr/>
          <a:lstStyle/>
          <a:p>
            <a:fld id="{8199ACDD-6F4B-4BAE-A96D-E63C2BBCCAEC}" type="datetimeFigureOut">
              <a:rPr lang="en-GB" smtClean="0"/>
              <a:t>21/06/2022</a:t>
            </a:fld>
            <a:endParaRPr lang="en-GB"/>
          </a:p>
        </p:txBody>
      </p:sp>
      <p:sp>
        <p:nvSpPr>
          <p:cNvPr id="6" name="Tijdelijke aanduiding voor voettekst 5">
            <a:extLst>
              <a:ext uri="{FF2B5EF4-FFF2-40B4-BE49-F238E27FC236}">
                <a16:creationId xmlns:a16="http://schemas.microsoft.com/office/drawing/2014/main" id="{951EB4E4-61C4-4A05-A646-CAAB81A80E10}"/>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699DD925-B688-4B42-8CCC-1DAD6661DACD}"/>
              </a:ext>
            </a:extLst>
          </p:cNvPr>
          <p:cNvSpPr>
            <a:spLocks noGrp="1"/>
          </p:cNvSpPr>
          <p:nvPr>
            <p:ph type="sldNum" sz="quarter" idx="12"/>
          </p:nvPr>
        </p:nvSpPr>
        <p:spPr/>
        <p:txBody>
          <a:bodyPr/>
          <a:lstStyle/>
          <a:p>
            <a:fld id="{074D54CB-A0B8-434C-92DF-5D577233B2B3}" type="slidenum">
              <a:rPr lang="en-GB" smtClean="0"/>
              <a:t>‹nr.›</a:t>
            </a:fld>
            <a:endParaRPr lang="en-GB"/>
          </a:p>
        </p:txBody>
      </p:sp>
    </p:spTree>
    <p:extLst>
      <p:ext uri="{BB962C8B-B14F-4D97-AF65-F5344CB8AC3E}">
        <p14:creationId xmlns:p14="http://schemas.microsoft.com/office/powerpoint/2010/main" val="272790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9BCEC50-0084-45BE-80A0-02EF6AD4F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22E24563-8325-4DBD-BB76-E52318965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CE2F996-C4D5-44BF-ABBC-0B58CDA35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9ACDD-6F4B-4BAE-A96D-E63C2BBCCAEC}" type="datetimeFigureOut">
              <a:rPr lang="en-GB" smtClean="0"/>
              <a:t>21/06/2022</a:t>
            </a:fld>
            <a:endParaRPr lang="en-GB"/>
          </a:p>
        </p:txBody>
      </p:sp>
      <p:sp>
        <p:nvSpPr>
          <p:cNvPr id="5" name="Tijdelijke aanduiding voor voettekst 4">
            <a:extLst>
              <a:ext uri="{FF2B5EF4-FFF2-40B4-BE49-F238E27FC236}">
                <a16:creationId xmlns:a16="http://schemas.microsoft.com/office/drawing/2014/main" id="{D6F8A147-8D50-418C-BCF3-14CBB1B48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34074F43-2187-4C28-9DE0-D699E89BF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D54CB-A0B8-434C-92DF-5D577233B2B3}" type="slidenum">
              <a:rPr lang="en-GB" smtClean="0"/>
              <a:t>‹nr.›</a:t>
            </a:fld>
            <a:endParaRPr lang="en-GB"/>
          </a:p>
        </p:txBody>
      </p:sp>
    </p:spTree>
    <p:extLst>
      <p:ext uri="{BB962C8B-B14F-4D97-AF65-F5344CB8AC3E}">
        <p14:creationId xmlns:p14="http://schemas.microsoft.com/office/powerpoint/2010/main" val="79895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vimeo.com/716333983/b27378bb3c"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holland.nl/onderzoek/onderzoeksprojecten/wat-beweegt-studenten/" TargetMode="External"/><Relationship Id="rId5" Type="http://schemas.openxmlformats.org/officeDocument/2006/relationships/hyperlink" Target="https://www.inholland.nl/onderzoek/publicaties/wat-beweegt-studenten" TargetMode="External"/><Relationship Id="rId4" Type="http://schemas.openxmlformats.org/officeDocument/2006/relationships/hyperlink" Target="https://blog3.han.nl/studentalspartner/student-als-partn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hyperlink" Target="https://vimeo.com/716333983/b27378bb3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368D3E5-75BB-454E-9FFF-4F71F490AC76}"/>
              </a:ext>
            </a:extLst>
          </p:cNvPr>
          <p:cNvPicPr>
            <a:picLocks noChangeAspect="1"/>
          </p:cNvPicPr>
          <p:nvPr/>
        </p:nvPicPr>
        <p:blipFill rotWithShape="1">
          <a:blip r:embed="rId3">
            <a:extLst>
              <a:ext uri="{28A0092B-C50C-407E-A947-70E740481C1C}">
                <a14:useLocalDpi xmlns:a14="http://schemas.microsoft.com/office/drawing/2010/main" val="0"/>
              </a:ext>
            </a:extLst>
          </a:blip>
          <a:srcRect t="3729" b="12002"/>
          <a:stretch/>
        </p:blipFill>
        <p:spPr>
          <a:xfrm>
            <a:off x="0" y="0"/>
            <a:ext cx="13397659" cy="7536172"/>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2F91AF25-BEEB-4FBD-833D-E16E6033F85E}"/>
              </a:ext>
            </a:extLst>
          </p:cNvPr>
          <p:cNvSpPr>
            <a:spLocks noGrp="1"/>
          </p:cNvSpPr>
          <p:nvPr>
            <p:ph type="title"/>
          </p:nvPr>
        </p:nvSpPr>
        <p:spPr>
          <a:xfrm>
            <a:off x="221674" y="1913950"/>
            <a:ext cx="5064792" cy="1342754"/>
          </a:xfrm>
        </p:spPr>
        <p:txBody>
          <a:bodyPr>
            <a:noAutofit/>
          </a:bodyPr>
          <a:lstStyle/>
          <a:p>
            <a:pPr algn="ctr"/>
            <a:r>
              <a:rPr lang="en-US" sz="2800" b="1" i="0" dirty="0">
                <a:solidFill>
                  <a:srgbClr val="000000"/>
                </a:solidFill>
                <a:effectLst/>
                <a:latin typeface="Noto Sans" panose="020B0502040504020204" pitchFamily="34" charset="0"/>
                <a:hlinkClick r:id="rId4"/>
              </a:rPr>
              <a:t>Student </a:t>
            </a:r>
            <a:r>
              <a:rPr lang="en-US" sz="2800" b="1" i="0" dirty="0" err="1">
                <a:solidFill>
                  <a:srgbClr val="000000"/>
                </a:solidFill>
                <a:effectLst/>
                <a:latin typeface="Noto Sans" panose="020B0502040504020204" pitchFamily="34" charset="0"/>
                <a:hlinkClick r:id="rId4"/>
              </a:rPr>
              <a:t>als</a:t>
            </a:r>
            <a:r>
              <a:rPr lang="en-US" sz="2800" b="1" i="0" dirty="0">
                <a:solidFill>
                  <a:srgbClr val="000000"/>
                </a:solidFill>
                <a:effectLst/>
                <a:latin typeface="Noto Sans" panose="020B0502040504020204" pitchFamily="34" charset="0"/>
                <a:hlinkClick r:id="rId4"/>
              </a:rPr>
              <a:t> partner, What's in it for us? What's in it for me?</a:t>
            </a:r>
            <a:endParaRPr lang="nl-NL" sz="6000" b="1" dirty="0">
              <a:solidFill>
                <a:srgbClr val="E50056"/>
              </a:solidFill>
              <a:effectLst>
                <a:outerShdw blurRad="38100" dist="38100" dir="2700000" algn="tl">
                  <a:srgbClr val="000000">
                    <a:alpha val="43137"/>
                  </a:srgbClr>
                </a:outerShdw>
              </a:effectLst>
              <a:latin typeface="Arial Narrow" panose="020B0606020202030204" pitchFamily="34" charset="0"/>
            </a:endParaRP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E7D9D3A-A33B-4F99-80ED-448BFF99BEAE}"/>
              </a:ext>
            </a:extLst>
          </p:cNvPr>
          <p:cNvSpPr>
            <a:spLocks noGrp="1"/>
          </p:cNvSpPr>
          <p:nvPr>
            <p:ph idx="1"/>
          </p:nvPr>
        </p:nvSpPr>
        <p:spPr>
          <a:xfrm>
            <a:off x="525516" y="3417573"/>
            <a:ext cx="5064793" cy="2619839"/>
          </a:xfrm>
        </p:spPr>
        <p:txBody>
          <a:bodyPr anchor="ctr">
            <a:normAutofit/>
          </a:bodyPr>
          <a:lstStyle/>
          <a:p>
            <a:pPr marL="0" indent="0">
              <a:buNone/>
            </a:pPr>
            <a:r>
              <a:rPr lang="nl-NL" sz="2000" b="0" i="0" dirty="0">
                <a:solidFill>
                  <a:srgbClr val="000000"/>
                </a:solidFill>
                <a:effectLst/>
                <a:latin typeface="Noto Sans" panose="020B0502040504020204" pitchFamily="34" charset="0"/>
              </a:rPr>
              <a:t>'Student als Partner' is samen werken en leren in gelijkwaardigheid om vanuit partnerschap krachtige en zelfbewuste professional</a:t>
            </a:r>
            <a:r>
              <a:rPr lang="nl-NL" sz="2000" dirty="0">
                <a:solidFill>
                  <a:srgbClr val="000000"/>
                </a:solidFill>
                <a:latin typeface="Noto Sans" panose="020B0502040504020204" pitchFamily="34" charset="0"/>
              </a:rPr>
              <a:t>s</a:t>
            </a:r>
            <a:r>
              <a:rPr lang="nl-NL" sz="2000" b="0" i="0" dirty="0">
                <a:solidFill>
                  <a:srgbClr val="000000"/>
                </a:solidFill>
                <a:effectLst/>
                <a:latin typeface="Noto Sans" panose="020B0502040504020204" pitchFamily="34" charset="0"/>
              </a:rPr>
              <a:t> op te leiden en jezelf als professional te blijven ontwikkelen</a:t>
            </a:r>
            <a:endParaRPr lang="en-US" sz="2000" dirty="0"/>
          </a:p>
        </p:txBody>
      </p:sp>
    </p:spTree>
    <p:extLst>
      <p:ext uri="{BB962C8B-B14F-4D97-AF65-F5344CB8AC3E}">
        <p14:creationId xmlns:p14="http://schemas.microsoft.com/office/powerpoint/2010/main" val="378319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318C-AB76-471D-9133-1F3F1D65ACB4}"/>
              </a:ext>
            </a:extLst>
          </p:cNvPr>
          <p:cNvSpPr>
            <a:spLocks noGrp="1"/>
          </p:cNvSpPr>
          <p:nvPr>
            <p:ph type="title"/>
          </p:nvPr>
        </p:nvSpPr>
        <p:spPr>
          <a:xfrm>
            <a:off x="838200" y="365125"/>
            <a:ext cx="10515600" cy="1325563"/>
          </a:xfrm>
        </p:spPr>
        <p:txBody>
          <a:bodyPr>
            <a:normAutofit/>
          </a:bodyPr>
          <a:lstStyle/>
          <a:p>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Meer </a:t>
            </a:r>
            <a:r>
              <a:rPr lang="en-GB" sz="6000" b="1" dirty="0" err="1">
                <a:solidFill>
                  <a:srgbClr val="E50056"/>
                </a:solidFill>
                <a:effectLst>
                  <a:outerShdw blurRad="38100" dist="38100" dir="2700000" algn="tl">
                    <a:srgbClr val="000000">
                      <a:alpha val="43137"/>
                    </a:srgbClr>
                  </a:outerShdw>
                </a:effectLst>
                <a:latin typeface="Arial Narrow" panose="020B0606020202030204" pitchFamily="34" charset="0"/>
              </a:rPr>
              <a:t>weten</a:t>
            </a:r>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a:t>
            </a:r>
          </a:p>
        </p:txBody>
      </p:sp>
      <p:pic>
        <p:nvPicPr>
          <p:cNvPr id="4" name="Picture 2" descr="Afbeeldingsresultaat voor han logo">
            <a:extLst>
              <a:ext uri="{FF2B5EF4-FFF2-40B4-BE49-F238E27FC236}">
                <a16:creationId xmlns:a16="http://schemas.microsoft.com/office/drawing/2014/main" id="{1E5A0DE8-4B45-4165-938B-7A47F4C01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inhoud 2">
            <a:extLst>
              <a:ext uri="{FF2B5EF4-FFF2-40B4-BE49-F238E27FC236}">
                <a16:creationId xmlns:a16="http://schemas.microsoft.com/office/drawing/2014/main" id="{70021DE7-026B-4E5F-8380-F5DBACABAC97}"/>
              </a:ext>
            </a:extLst>
          </p:cNvPr>
          <p:cNvSpPr>
            <a:spLocks noGrp="1"/>
          </p:cNvSpPr>
          <p:nvPr>
            <p:ph idx="1"/>
          </p:nvPr>
        </p:nvSpPr>
        <p:spPr>
          <a:xfrm>
            <a:off x="838200" y="2293857"/>
            <a:ext cx="10368000" cy="4003026"/>
          </a:xfrm>
          <a:solidFill>
            <a:schemeClr val="bg1"/>
          </a:solidFill>
        </p:spPr>
        <p:txBody>
          <a:bodyPr>
            <a:noAutofit/>
          </a:bodyPr>
          <a:lstStyle/>
          <a:p>
            <a:pPr marL="0" indent="0">
              <a:lnSpc>
                <a:spcPct val="100000"/>
              </a:lnSpc>
              <a:buNone/>
            </a:pPr>
            <a:r>
              <a:rPr lang="nl-NL" sz="2000" dirty="0">
                <a:latin typeface="Arial Narrow" panose="020B0606020202030204" pitchFamily="34" charset="0"/>
                <a:ea typeface="Calibri" panose="020F0502020204030204" pitchFamily="34" charset="0"/>
                <a:cs typeface="Times New Roman" panose="02020603050405020304" pitchFamily="18" charset="0"/>
              </a:rPr>
              <a:t>HAN: </a:t>
            </a:r>
            <a:r>
              <a:rPr lang="nl-NL" sz="2000" dirty="0">
                <a:latin typeface="Arial Narrow" panose="020B0606020202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https://blog3.han.nl/studentalspartner/student-als-partner/</a:t>
            </a:r>
            <a:endParaRPr lang="nl-NL" sz="2000" dirty="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00000"/>
              </a:lnSpc>
              <a:buNone/>
            </a:pPr>
            <a:endParaRPr lang="nl-NL" sz="2000" dirty="0">
              <a:latin typeface="Arial Narrow" panose="020B0606020202030204" pitchFamily="34" charset="0"/>
            </a:endParaRPr>
          </a:p>
          <a:p>
            <a:pPr marL="0" indent="0">
              <a:buNone/>
            </a:pPr>
            <a:r>
              <a:rPr lang="nl-NL" sz="2000" dirty="0">
                <a:latin typeface="Arial Narrow" panose="020B0606020202030204" pitchFamily="34" charset="0"/>
              </a:rPr>
              <a:t>Onderzoek studentparticipatie: </a:t>
            </a:r>
            <a:endParaRPr lang="nl-NL" sz="2000" dirty="0">
              <a:solidFill>
                <a:schemeClr val="tx1"/>
              </a:solidFill>
              <a:latin typeface="Arial Narrow" panose="020B0606020202030204" pitchFamily="34" charset="0"/>
            </a:endParaRPr>
          </a:p>
          <a:p>
            <a:pPr marL="0" indent="0">
              <a:buNone/>
            </a:pPr>
            <a:r>
              <a:rPr lang="nl-NL" sz="2000" dirty="0">
                <a:solidFill>
                  <a:schemeClr val="tx1"/>
                </a:solidFill>
                <a:latin typeface="Arial Narrow" panose="020B0606020202030204" pitchFamily="34" charset="0"/>
                <a:hlinkClick r:id="rId5">
                  <a:extLst>
                    <a:ext uri="{A12FA001-AC4F-418D-AE19-62706E023703}">
                      <ahyp:hlinkClr xmlns:ahyp="http://schemas.microsoft.com/office/drawing/2018/hyperlinkcolor" val="tx"/>
                    </a:ext>
                  </a:extLst>
                </a:hlinkClick>
              </a:rPr>
              <a:t>https://www.inholland.nl/onderzoek/publicaties/wat-beweegt-studenten</a:t>
            </a:r>
            <a:endParaRPr lang="nl-NL" sz="2000" dirty="0">
              <a:latin typeface="Arial Narrow" panose="020B0606020202030204" pitchFamily="34" charset="0"/>
            </a:endParaRPr>
          </a:p>
          <a:p>
            <a:pPr marL="0" indent="0">
              <a:lnSpc>
                <a:spcPct val="100000"/>
              </a:lnSpc>
              <a:buNone/>
            </a:pPr>
            <a:endParaRPr lang="nl-NL" sz="2000" dirty="0">
              <a:latin typeface="Arial Narrow" panose="020B0606020202030204" pitchFamily="34" charset="0"/>
            </a:endParaRPr>
          </a:p>
          <a:p>
            <a:pPr marL="0" indent="0">
              <a:lnSpc>
                <a:spcPct val="100000"/>
              </a:lnSpc>
              <a:buNone/>
            </a:pPr>
            <a:r>
              <a:rPr lang="nl-NL" sz="2000" dirty="0">
                <a:latin typeface="Arial Narrow" panose="020B0606020202030204" pitchFamily="34" charset="0"/>
              </a:rPr>
              <a:t>Studentportretten: </a:t>
            </a:r>
          </a:p>
          <a:p>
            <a:pPr marL="0" indent="0">
              <a:buNone/>
            </a:pPr>
            <a:r>
              <a:rPr lang="nl-NL" sz="2000" dirty="0">
                <a:solidFill>
                  <a:schemeClr val="tx1"/>
                </a:solidFill>
                <a:latin typeface="Arial Narrow" panose="020B0606020202030204" pitchFamily="34" charset="0"/>
                <a:hlinkClick r:id="rId6">
                  <a:extLst>
                    <a:ext uri="{A12FA001-AC4F-418D-AE19-62706E023703}">
                      <ahyp:hlinkClr xmlns:ahyp="http://schemas.microsoft.com/office/drawing/2018/hyperlinkcolor" val="tx"/>
                    </a:ext>
                  </a:extLst>
                </a:hlinkClick>
              </a:rPr>
              <a:t>https://www.inholland.nl/onderzoek/onderzoeksprojecten/wat-beweegt-studenten/</a:t>
            </a:r>
            <a:endParaRPr lang="nl-NL" sz="2000" dirty="0">
              <a:solidFill>
                <a:schemeClr val="tx1"/>
              </a:solidFill>
              <a:latin typeface="Arial Narrow" panose="020B0606020202030204" pitchFamily="34" charset="0"/>
            </a:endParaRPr>
          </a:p>
        </p:txBody>
      </p:sp>
      <p:cxnSp>
        <p:nvCxnSpPr>
          <p:cNvPr id="9" name="Rechte verbindingslijn 8">
            <a:extLst>
              <a:ext uri="{FF2B5EF4-FFF2-40B4-BE49-F238E27FC236}">
                <a16:creationId xmlns:a16="http://schemas.microsoft.com/office/drawing/2014/main" id="{F718E593-7C42-4C4D-A216-B9F5945CF2A1}"/>
              </a:ext>
            </a:extLst>
          </p:cNvPr>
          <p:cNvCxnSpPr>
            <a:cxnSpLocks/>
          </p:cNvCxnSpPr>
          <p:nvPr/>
        </p:nvCxnSpPr>
        <p:spPr>
          <a:xfrm rot="16200000">
            <a:off x="6022200" y="-3359476"/>
            <a:ext cx="0" cy="10368000"/>
          </a:xfrm>
          <a:prstGeom prst="line">
            <a:avLst/>
          </a:prstGeom>
          <a:ln w="57150"/>
        </p:spPr>
        <p:style>
          <a:lnRef idx="1">
            <a:schemeClr val="dk1"/>
          </a:lnRef>
          <a:fillRef idx="0">
            <a:schemeClr val="dk1"/>
          </a:fillRef>
          <a:effectRef idx="0">
            <a:schemeClr val="dk1"/>
          </a:effectRef>
          <a:fontRef idx="minor">
            <a:schemeClr val="tx1"/>
          </a:fontRef>
        </p:style>
      </p:cxnSp>
      <p:pic>
        <p:nvPicPr>
          <p:cNvPr id="6" name="Picture 5" descr="Logo&#10;&#10;Description automatically generated">
            <a:extLst>
              <a:ext uri="{FF2B5EF4-FFF2-40B4-BE49-F238E27FC236}">
                <a16:creationId xmlns:a16="http://schemas.microsoft.com/office/drawing/2014/main" id="{D4146B2B-196D-F5EF-608A-BCA7093E20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pic>
        <p:nvPicPr>
          <p:cNvPr id="8" name="Picture 7" descr="Qr code&#10;&#10;Description automatically generated">
            <a:extLst>
              <a:ext uri="{FF2B5EF4-FFF2-40B4-BE49-F238E27FC236}">
                <a16:creationId xmlns:a16="http://schemas.microsoft.com/office/drawing/2014/main" id="{DDD3A2E7-71CC-C5B6-7CD8-D302E11C16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0235" y="3235920"/>
            <a:ext cx="2705965" cy="2705965"/>
          </a:xfrm>
          <a:prstGeom prst="rect">
            <a:avLst/>
          </a:prstGeom>
        </p:spPr>
      </p:pic>
    </p:spTree>
    <p:extLst>
      <p:ext uri="{BB962C8B-B14F-4D97-AF65-F5344CB8AC3E}">
        <p14:creationId xmlns:p14="http://schemas.microsoft.com/office/powerpoint/2010/main" val="188057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318C-AB76-471D-9133-1F3F1D65ACB4}"/>
              </a:ext>
            </a:extLst>
          </p:cNvPr>
          <p:cNvSpPr>
            <a:spLocks noGrp="1"/>
          </p:cNvSpPr>
          <p:nvPr>
            <p:ph type="title"/>
          </p:nvPr>
        </p:nvSpPr>
        <p:spPr>
          <a:xfrm>
            <a:off x="838200" y="365125"/>
            <a:ext cx="10515600" cy="1325563"/>
          </a:xfrm>
        </p:spPr>
        <p:txBody>
          <a:bodyPr>
            <a:normAutofit/>
          </a:bodyPr>
          <a:lstStyle/>
          <a:p>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Student </a:t>
            </a:r>
            <a:r>
              <a:rPr lang="en-GB" sz="6000" b="1" dirty="0" err="1">
                <a:solidFill>
                  <a:srgbClr val="E50056"/>
                </a:solidFill>
                <a:effectLst>
                  <a:outerShdw blurRad="38100" dist="38100" dir="2700000" algn="tl">
                    <a:srgbClr val="000000">
                      <a:alpha val="43137"/>
                    </a:srgbClr>
                  </a:outerShdw>
                </a:effectLst>
                <a:latin typeface="Arial Narrow" panose="020B0606020202030204" pitchFamily="34" charset="0"/>
              </a:rPr>
              <a:t>als</a:t>
            </a:r>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 partner</a:t>
            </a:r>
          </a:p>
        </p:txBody>
      </p:sp>
      <p:pic>
        <p:nvPicPr>
          <p:cNvPr id="4" name="Picture 2" descr="Afbeeldingsresultaat voor han logo">
            <a:extLst>
              <a:ext uri="{FF2B5EF4-FFF2-40B4-BE49-F238E27FC236}">
                <a16:creationId xmlns:a16="http://schemas.microsoft.com/office/drawing/2014/main" id="{1E5A0DE8-4B45-4165-938B-7A47F4C01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inhoud 2">
            <a:extLst>
              <a:ext uri="{FF2B5EF4-FFF2-40B4-BE49-F238E27FC236}">
                <a16:creationId xmlns:a16="http://schemas.microsoft.com/office/drawing/2014/main" id="{70021DE7-026B-4E5F-8380-F5DBACABAC97}"/>
              </a:ext>
            </a:extLst>
          </p:cNvPr>
          <p:cNvSpPr>
            <a:spLocks noGrp="1"/>
          </p:cNvSpPr>
          <p:nvPr>
            <p:ph idx="1"/>
          </p:nvPr>
        </p:nvSpPr>
        <p:spPr>
          <a:xfrm>
            <a:off x="838200" y="2293857"/>
            <a:ext cx="4067175" cy="4003026"/>
          </a:xfrm>
          <a:solidFill>
            <a:schemeClr val="bg1"/>
          </a:solidFill>
        </p:spPr>
        <p:txBody>
          <a:bodyPr>
            <a:normAutofit/>
          </a:bodyPr>
          <a:lstStyle/>
          <a:p>
            <a:pPr marL="0" indent="0">
              <a:lnSpc>
                <a:spcPct val="100000"/>
              </a:lnSpc>
              <a:buNone/>
            </a:pPr>
            <a:endParaRPr lang="en-GB" sz="2000" b="1" i="1" dirty="0">
              <a:solidFill>
                <a:srgbClr val="E50056"/>
              </a:solidFill>
              <a:latin typeface="Arial Narrow" panose="020B0606020202030204" pitchFamily="34" charset="0"/>
            </a:endParaRPr>
          </a:p>
          <a:p>
            <a:pPr marL="0" indent="0">
              <a:lnSpc>
                <a:spcPct val="100000"/>
              </a:lnSpc>
              <a:buNone/>
            </a:pPr>
            <a:endParaRPr lang="nl-NL" sz="2000" dirty="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00000"/>
              </a:lnSpc>
              <a:buNone/>
            </a:pPr>
            <a:r>
              <a:rPr lang="nl-NL" sz="2000" dirty="0">
                <a:latin typeface="Arial Narrow" panose="020B0606020202030204" pitchFamily="34" charset="0"/>
                <a:ea typeface="Calibri" panose="020F0502020204030204" pitchFamily="34" charset="0"/>
                <a:cs typeface="Times New Roman" panose="02020603050405020304" pitchFamily="18" charset="0"/>
              </a:rPr>
              <a:t>Wie staan hier:  </a:t>
            </a:r>
          </a:p>
          <a:p>
            <a:pPr marL="457200" indent="-457200">
              <a:lnSpc>
                <a:spcPct val="100000"/>
              </a:lnSpc>
              <a:buAutoNum type="arabicPeriod"/>
            </a:pPr>
            <a:r>
              <a:rPr lang="nl-NL" sz="2000" b="1" i="1" dirty="0">
                <a:solidFill>
                  <a:srgbClr val="E50056"/>
                </a:solidFill>
                <a:latin typeface="Arial Narrow" panose="020B0606020202030204" pitchFamily="34" charset="0"/>
                <a:cs typeface="Times New Roman" panose="02020603050405020304" pitchFamily="18" charset="0"/>
              </a:rPr>
              <a:t>Sophie Derks</a:t>
            </a:r>
          </a:p>
          <a:p>
            <a:pPr marL="457200" indent="-457200">
              <a:lnSpc>
                <a:spcPct val="100000"/>
              </a:lnSpc>
              <a:buFont typeface="Arial" panose="020B0604020202020204" pitchFamily="34" charset="0"/>
              <a:buAutoNum type="arabicPeriod"/>
            </a:pPr>
            <a:r>
              <a:rPr lang="nl-NL" sz="2000" b="1" i="1" dirty="0">
                <a:solidFill>
                  <a:srgbClr val="E50056"/>
                </a:solidFill>
                <a:latin typeface="Arial Narrow" panose="020B0606020202030204" pitchFamily="34" charset="0"/>
                <a:cs typeface="Times New Roman" panose="02020603050405020304" pitchFamily="18" charset="0"/>
              </a:rPr>
              <a:t>Douwe van der Hucht</a:t>
            </a:r>
          </a:p>
          <a:p>
            <a:pPr marL="457200" indent="-457200">
              <a:lnSpc>
                <a:spcPct val="100000"/>
              </a:lnSpc>
              <a:buFont typeface="Arial" panose="020B0604020202020204" pitchFamily="34" charset="0"/>
              <a:buAutoNum type="arabicPeriod"/>
            </a:pPr>
            <a:r>
              <a:rPr lang="nl-NL" sz="2000" b="1" i="1" dirty="0">
                <a:solidFill>
                  <a:srgbClr val="E50056"/>
                </a:solidFill>
                <a:latin typeface="Arial Narrow" panose="020B0606020202030204" pitchFamily="34" charset="0"/>
                <a:cs typeface="Times New Roman" panose="02020603050405020304" pitchFamily="18" charset="0"/>
              </a:rPr>
              <a:t>Carlijn Knuiman</a:t>
            </a:r>
          </a:p>
          <a:p>
            <a:pPr marL="457200" indent="-457200">
              <a:lnSpc>
                <a:spcPct val="100000"/>
              </a:lnSpc>
              <a:buAutoNum type="arabicPeriod"/>
            </a:pPr>
            <a:r>
              <a:rPr lang="nl-NL" sz="2000" b="1" i="1" dirty="0">
                <a:solidFill>
                  <a:srgbClr val="E50056"/>
                </a:solidFill>
                <a:latin typeface="Arial Narrow" panose="020B0606020202030204" pitchFamily="34" charset="0"/>
                <a:cs typeface="Times New Roman" panose="02020603050405020304" pitchFamily="18" charset="0"/>
              </a:rPr>
              <a:t>Megan de Bruijn</a:t>
            </a:r>
          </a:p>
        </p:txBody>
      </p:sp>
      <p:sp>
        <p:nvSpPr>
          <p:cNvPr id="20" name="Tijdelijke aanduiding voor inhoud 2">
            <a:extLst>
              <a:ext uri="{FF2B5EF4-FFF2-40B4-BE49-F238E27FC236}">
                <a16:creationId xmlns:a16="http://schemas.microsoft.com/office/drawing/2014/main" id="{14378540-AF5E-4E6D-BD82-4BDB575267B0}"/>
              </a:ext>
            </a:extLst>
          </p:cNvPr>
          <p:cNvSpPr txBox="1">
            <a:spLocks/>
          </p:cNvSpPr>
          <p:nvPr/>
        </p:nvSpPr>
        <p:spPr>
          <a:xfrm>
            <a:off x="5952972" y="2293856"/>
            <a:ext cx="4604192" cy="4199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i="1" dirty="0">
                <a:solidFill>
                  <a:srgbClr val="E50056"/>
                </a:solidFill>
                <a:latin typeface="Arial Narrow" panose="020B0606020202030204" pitchFamily="34" charset="0"/>
              </a:rPr>
              <a:t>Wat </a:t>
            </a:r>
            <a:r>
              <a:rPr lang="en-GB" sz="2000" b="1" i="1" dirty="0" err="1">
                <a:solidFill>
                  <a:srgbClr val="E50056"/>
                </a:solidFill>
                <a:latin typeface="Arial Narrow" panose="020B0606020202030204" pitchFamily="34" charset="0"/>
              </a:rPr>
              <a:t>vandaag</a:t>
            </a:r>
            <a:r>
              <a:rPr lang="en-GB" sz="2000" b="1" i="1" dirty="0">
                <a:solidFill>
                  <a:srgbClr val="E50056"/>
                </a:solidFill>
                <a:latin typeface="Arial Narrow" panose="020B0606020202030204" pitchFamily="34" charset="0"/>
              </a:rPr>
              <a:t> te </a:t>
            </a:r>
            <a:r>
              <a:rPr lang="en-GB" sz="2000" b="1" i="1" dirty="0" err="1">
                <a:solidFill>
                  <a:srgbClr val="E50056"/>
                </a:solidFill>
                <a:latin typeface="Arial Narrow" panose="020B0606020202030204" pitchFamily="34" charset="0"/>
              </a:rPr>
              <a:t>doen</a:t>
            </a:r>
            <a:endParaRPr lang="en-GB" sz="2000" b="1" dirty="0">
              <a:solidFill>
                <a:srgbClr val="E50056"/>
              </a:solidFill>
              <a:latin typeface="Arial Narrow" panose="020B0606020202030204" pitchFamily="34" charset="0"/>
            </a:endParaRPr>
          </a:p>
          <a:p>
            <a:pPr>
              <a:lnSpc>
                <a:spcPct val="100000"/>
              </a:lnSpc>
              <a:buFontTx/>
              <a:buChar char="-"/>
            </a:pPr>
            <a:r>
              <a:rPr lang="en-GB" sz="2000" i="1" dirty="0">
                <a:latin typeface="Arial Narrow" panose="020B0606020202030204" pitchFamily="34" charset="0"/>
              </a:rPr>
              <a:t>Check in</a:t>
            </a:r>
          </a:p>
          <a:p>
            <a:pPr>
              <a:lnSpc>
                <a:spcPct val="100000"/>
              </a:lnSpc>
              <a:buFontTx/>
              <a:buChar char="-"/>
            </a:pPr>
            <a:r>
              <a:rPr lang="en-GB" sz="2000" i="1" dirty="0">
                <a:latin typeface="Arial Narrow" panose="020B0606020202030204" pitchFamily="34" charset="0"/>
              </a:rPr>
              <a:t>Model over </a:t>
            </a:r>
            <a:r>
              <a:rPr lang="en-GB" sz="2000" i="1" dirty="0" err="1">
                <a:latin typeface="Arial Narrow" panose="020B0606020202030204" pitchFamily="34" charset="0"/>
              </a:rPr>
              <a:t>SaP</a:t>
            </a:r>
            <a:endParaRPr lang="en-GB" sz="2000" i="1" dirty="0">
              <a:latin typeface="Arial Narrow" panose="020B0606020202030204" pitchFamily="34" charset="0"/>
            </a:endParaRPr>
          </a:p>
          <a:p>
            <a:pPr>
              <a:lnSpc>
                <a:spcPct val="100000"/>
              </a:lnSpc>
              <a:buFontTx/>
              <a:buChar char="-"/>
            </a:pPr>
            <a:r>
              <a:rPr lang="en-GB" sz="2000" i="1" dirty="0">
                <a:latin typeface="Arial Narrow" panose="020B0606020202030204" pitchFamily="34" charset="0"/>
              </a:rPr>
              <a:t>Onderzoek </a:t>
            </a:r>
            <a:r>
              <a:rPr lang="en-GB" sz="2000" i="1" dirty="0" err="1">
                <a:latin typeface="Arial Narrow" panose="020B0606020202030204" pitchFamily="34" charset="0"/>
              </a:rPr>
              <a:t>Studentparticipatie</a:t>
            </a:r>
            <a:endParaRPr lang="en-GB" sz="2000" i="1" dirty="0">
              <a:latin typeface="Arial Narrow" panose="020B0606020202030204" pitchFamily="34" charset="0"/>
            </a:endParaRPr>
          </a:p>
          <a:p>
            <a:pPr>
              <a:lnSpc>
                <a:spcPct val="100000"/>
              </a:lnSpc>
              <a:buFontTx/>
              <a:buChar char="-"/>
            </a:pPr>
            <a:r>
              <a:rPr lang="en-GB" sz="2000" i="1" dirty="0">
                <a:latin typeface="Arial Narrow" panose="020B0606020202030204" pitchFamily="34" charset="0"/>
              </a:rPr>
              <a:t>Delen met </a:t>
            </a:r>
            <a:r>
              <a:rPr lang="en-GB" sz="2000" i="1" dirty="0" err="1">
                <a:latin typeface="Arial Narrow" panose="020B0606020202030204" pitchFamily="34" charset="0"/>
              </a:rPr>
              <a:t>behulp</a:t>
            </a:r>
            <a:r>
              <a:rPr lang="en-GB" sz="2000" i="1" dirty="0">
                <a:latin typeface="Arial Narrow" panose="020B0606020202030204" pitchFamily="34" charset="0"/>
              </a:rPr>
              <a:t> </a:t>
            </a:r>
            <a:r>
              <a:rPr lang="en-GB" sz="2000" i="1" dirty="0" err="1">
                <a:latin typeface="Arial Narrow" panose="020B0606020202030204" pitchFamily="34" charset="0"/>
              </a:rPr>
              <a:t>stellingen</a:t>
            </a:r>
            <a:endParaRPr lang="en-GB" sz="2000" i="1" dirty="0">
              <a:latin typeface="Arial Narrow" panose="020B0606020202030204" pitchFamily="34" charset="0"/>
            </a:endParaRPr>
          </a:p>
          <a:p>
            <a:pPr marL="0" indent="0">
              <a:lnSpc>
                <a:spcPct val="100000"/>
              </a:lnSpc>
              <a:buNone/>
            </a:pPr>
            <a:endParaRPr lang="en-GB" sz="2000" i="1" dirty="0">
              <a:latin typeface="Arial Narrow" panose="020B0606020202030204" pitchFamily="34" charset="0"/>
            </a:endParaRPr>
          </a:p>
          <a:p>
            <a:pPr marL="0" indent="0">
              <a:lnSpc>
                <a:spcPct val="100000"/>
              </a:lnSpc>
              <a:buNone/>
            </a:pPr>
            <a:r>
              <a:rPr lang="en-GB" sz="2000" i="1" dirty="0" err="1">
                <a:latin typeface="Arial Narrow" panose="020B0606020202030204" pitchFamily="34" charset="0"/>
              </a:rPr>
              <a:t>Resultaat</a:t>
            </a:r>
            <a:r>
              <a:rPr lang="en-GB" sz="2000" i="1" dirty="0">
                <a:latin typeface="Arial Narrow" panose="020B0606020202030204" pitchFamily="34" charset="0"/>
              </a:rPr>
              <a:t> voor </a:t>
            </a:r>
            <a:r>
              <a:rPr lang="en-GB" sz="2000" i="1" dirty="0" err="1">
                <a:latin typeface="Arial Narrow" panose="020B0606020202030204" pitchFamily="34" charset="0"/>
              </a:rPr>
              <a:t>vandaag</a:t>
            </a:r>
            <a:r>
              <a:rPr lang="en-GB" sz="2000" i="1" dirty="0">
                <a:latin typeface="Arial Narrow" panose="020B0606020202030204" pitchFamily="34" charset="0"/>
              </a:rPr>
              <a:t> </a:t>
            </a:r>
          </a:p>
          <a:p>
            <a:pPr marL="0" indent="0">
              <a:lnSpc>
                <a:spcPct val="100000"/>
              </a:lnSpc>
              <a:buNone/>
            </a:pPr>
            <a:r>
              <a:rPr lang="nl-NL" sz="2000" b="1" i="1" dirty="0">
                <a:solidFill>
                  <a:srgbClr val="E50056"/>
                </a:solidFill>
                <a:latin typeface="Arial Narrow" panose="020B0606020202030204" pitchFamily="34" charset="0"/>
                <a:cs typeface="Times New Roman" panose="02020603050405020304" pitchFamily="18" charset="0"/>
              </a:rPr>
              <a:t>Basiskennis en inspiratie voor implementatie van </a:t>
            </a:r>
            <a:r>
              <a:rPr lang="nl-NL" sz="2000" b="1" i="1" dirty="0" err="1">
                <a:solidFill>
                  <a:srgbClr val="E50056"/>
                </a:solidFill>
                <a:latin typeface="Arial Narrow" panose="020B0606020202030204" pitchFamily="34" charset="0"/>
                <a:cs typeface="Times New Roman" panose="02020603050405020304" pitchFamily="18" charset="0"/>
              </a:rPr>
              <a:t>SaP</a:t>
            </a:r>
            <a:r>
              <a:rPr lang="nl-NL" sz="2000" b="1" i="1" dirty="0">
                <a:solidFill>
                  <a:srgbClr val="E50056"/>
                </a:solidFill>
                <a:latin typeface="Arial Narrow" panose="020B0606020202030204" pitchFamily="34" charset="0"/>
                <a:cs typeface="Times New Roman" panose="02020603050405020304" pitchFamily="18" charset="0"/>
              </a:rPr>
              <a:t> initiatieven</a:t>
            </a:r>
          </a:p>
          <a:p>
            <a:pPr marL="0" indent="0">
              <a:buNone/>
            </a:pPr>
            <a:endParaRPr lang="en-GB" sz="2000" i="1" dirty="0">
              <a:latin typeface="Arial Narrow" panose="020B0606020202030204" pitchFamily="34" charset="0"/>
            </a:endParaRPr>
          </a:p>
          <a:p>
            <a:pPr marL="0" indent="0">
              <a:buNone/>
            </a:pPr>
            <a:endParaRPr lang="en-GB" sz="2000" i="1" dirty="0">
              <a:latin typeface="Arial Narrow" panose="020B0606020202030204" pitchFamily="34" charset="0"/>
            </a:endParaRPr>
          </a:p>
        </p:txBody>
      </p:sp>
      <p:cxnSp>
        <p:nvCxnSpPr>
          <p:cNvPr id="9" name="Rechte verbindingslijn 8">
            <a:extLst>
              <a:ext uri="{FF2B5EF4-FFF2-40B4-BE49-F238E27FC236}">
                <a16:creationId xmlns:a16="http://schemas.microsoft.com/office/drawing/2014/main" id="{F718E593-7C42-4C4D-A216-B9F5945CF2A1}"/>
              </a:ext>
            </a:extLst>
          </p:cNvPr>
          <p:cNvCxnSpPr>
            <a:cxnSpLocks/>
          </p:cNvCxnSpPr>
          <p:nvPr/>
        </p:nvCxnSpPr>
        <p:spPr>
          <a:xfrm rot="16200000">
            <a:off x="6022200" y="-3359476"/>
            <a:ext cx="0" cy="10368000"/>
          </a:xfrm>
          <a:prstGeom prst="line">
            <a:avLst/>
          </a:prstGeom>
          <a:ln w="57150"/>
        </p:spPr>
        <p:style>
          <a:lnRef idx="1">
            <a:schemeClr val="dk1"/>
          </a:lnRef>
          <a:fillRef idx="0">
            <a:schemeClr val="dk1"/>
          </a:fillRef>
          <a:effectRef idx="0">
            <a:schemeClr val="dk1"/>
          </a:effectRef>
          <a:fontRef idx="minor">
            <a:schemeClr val="tx1"/>
          </a:fontRef>
        </p:style>
      </p:cxnSp>
      <p:pic>
        <p:nvPicPr>
          <p:cNvPr id="6" name="Picture 5" descr="Logo&#10;&#10;Description automatically generated">
            <a:extLst>
              <a:ext uri="{FF2B5EF4-FFF2-40B4-BE49-F238E27FC236}">
                <a16:creationId xmlns:a16="http://schemas.microsoft.com/office/drawing/2014/main" id="{D4146B2B-196D-F5EF-608A-BCA7093E2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Tree>
    <p:extLst>
      <p:ext uri="{BB962C8B-B14F-4D97-AF65-F5344CB8AC3E}">
        <p14:creationId xmlns:p14="http://schemas.microsoft.com/office/powerpoint/2010/main" val="232822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462D625-5765-414E-BF44-A68F664E19AC}"/>
              </a:ext>
            </a:extLst>
          </p:cNvPr>
          <p:cNvSpPr/>
          <p:nvPr/>
        </p:nvSpPr>
        <p:spPr>
          <a:xfrm>
            <a:off x="5229225" y="2360679"/>
            <a:ext cx="6096000" cy="4036874"/>
          </a:xfrm>
          <a:prstGeom prst="rect">
            <a:avLst/>
          </a:prstGeom>
        </p:spPr>
        <p:txBody>
          <a:bodyPr>
            <a:spAutoFit/>
          </a:bodyPr>
          <a:lstStyle/>
          <a:p>
            <a:pPr>
              <a:lnSpc>
                <a:spcPct val="107000"/>
              </a:lnSpc>
              <a:spcAft>
                <a:spcPts val="800"/>
              </a:spcAft>
            </a:pPr>
            <a:r>
              <a:rPr lang="nl-NL" b="0" i="0" dirty="0">
                <a:solidFill>
                  <a:srgbClr val="000000"/>
                </a:solidFill>
                <a:effectLst/>
                <a:latin typeface="Noto Sans" panose="020B0502040504020204" pitchFamily="34" charset="0"/>
              </a:rPr>
              <a:t>'Student als Partner' is samen werken en leren in gelijkwaardigheid om vanuit partnerschap krachtige en zelfbewuste professionals op te leiden en jezelf als professional te blijven ontwikkelen</a:t>
            </a:r>
          </a:p>
          <a:p>
            <a:pPr>
              <a:lnSpc>
                <a:spcPct val="107000"/>
              </a:lnSpc>
              <a:spcAft>
                <a:spcPts val="800"/>
              </a:spcAft>
            </a:pPr>
            <a:endParaRPr lang="nl-NL" dirty="0">
              <a:solidFill>
                <a:srgbClr val="E50056"/>
              </a:solidFill>
              <a:latin typeface="Arial Narrow" panose="020B0606020202030204" pitchFamily="34" charset="0"/>
            </a:endParaRPr>
          </a:p>
          <a:p>
            <a:pPr>
              <a:lnSpc>
                <a:spcPct val="107000"/>
              </a:lnSpc>
              <a:spcAft>
                <a:spcPts val="800"/>
              </a:spcAft>
            </a:pPr>
            <a:r>
              <a:rPr lang="nl-NL" i="1" dirty="0">
                <a:latin typeface="Arial Narrow" panose="020B0606020202030204" pitchFamily="34" charset="0"/>
              </a:rPr>
              <a:t>Student als Partner is een internationaal gedragen initiatief dat zelfsturing en de verantwoordelijkheid van studenten en docenten versterkt d.m.v. diverse activiteiten. </a:t>
            </a:r>
          </a:p>
          <a:p>
            <a:pPr>
              <a:lnSpc>
                <a:spcPct val="107000"/>
              </a:lnSpc>
              <a:spcAft>
                <a:spcPts val="800"/>
              </a:spcAft>
            </a:pPr>
            <a:endParaRPr lang="nl-NL" i="1" dirty="0">
              <a:latin typeface="Arial Narrow" panose="020B0606020202030204" pitchFamily="34" charset="0"/>
            </a:endParaRPr>
          </a:p>
          <a:p>
            <a:pPr>
              <a:lnSpc>
                <a:spcPct val="107000"/>
              </a:lnSpc>
              <a:spcAft>
                <a:spcPts val="800"/>
              </a:spcAft>
            </a:pPr>
            <a:r>
              <a:rPr lang="nl-NL" dirty="0" err="1">
                <a:latin typeface="Arial Narrow" panose="020B0606020202030204" pitchFamily="34" charset="0"/>
              </a:rPr>
              <a:t>SaP</a:t>
            </a:r>
            <a:r>
              <a:rPr lang="nl-NL" dirty="0">
                <a:latin typeface="Arial Narrow" panose="020B0606020202030204" pitchFamily="34" charset="0"/>
              </a:rPr>
              <a:t> drijft op essentiële waarden als </a:t>
            </a:r>
            <a:r>
              <a:rPr lang="nl-NL" i="1" dirty="0">
                <a:latin typeface="Arial Narrow" panose="020B0606020202030204" pitchFamily="34" charset="0"/>
              </a:rPr>
              <a:t>gelijkwaardigheid, transparantie, betrokkenheid en een open houding</a:t>
            </a:r>
            <a:r>
              <a:rPr lang="nl-NL" dirty="0">
                <a:latin typeface="Arial Narrow" panose="020B0606020202030204" pitchFamily="34" charset="0"/>
              </a:rPr>
              <a:t>.</a:t>
            </a:r>
            <a:br>
              <a:rPr lang="nl-NL" i="1" dirty="0">
                <a:solidFill>
                  <a:srgbClr val="E50056"/>
                </a:solidFill>
                <a:latin typeface="Arial Narrow" panose="020B0606020202030204" pitchFamily="34" charset="0"/>
                <a:ea typeface="Calibri" panose="020F0502020204030204" pitchFamily="34" charset="0"/>
                <a:cs typeface="Times New Roman" panose="02020603050405020304" pitchFamily="18" charset="0"/>
              </a:rPr>
            </a:br>
            <a:r>
              <a:rPr lang="nl-NL" i="1" dirty="0">
                <a:solidFill>
                  <a:srgbClr val="E50056"/>
                </a:solidFill>
                <a:latin typeface="Arial Narrow" panose="020B0606020202030204" pitchFamily="34" charset="0"/>
                <a:ea typeface="Calibri" panose="020F0502020204030204" pitchFamily="34" charset="0"/>
                <a:cs typeface="Times New Roman" panose="02020603050405020304" pitchFamily="18" charset="0"/>
              </a:rPr>
              <a:t> </a:t>
            </a:r>
          </a:p>
        </p:txBody>
      </p:sp>
      <p:pic>
        <p:nvPicPr>
          <p:cNvPr id="7" name="Graphic 6" descr="Klantbeoordeling">
            <a:extLst>
              <a:ext uri="{FF2B5EF4-FFF2-40B4-BE49-F238E27FC236}">
                <a16:creationId xmlns:a16="http://schemas.microsoft.com/office/drawing/2014/main" id="{5C95CAAB-A233-4243-B590-067D89AAF7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44027" y="-142037"/>
            <a:ext cx="2595597" cy="2595597"/>
          </a:xfrm>
          <a:prstGeom prst="rect">
            <a:avLst/>
          </a:prstGeom>
        </p:spPr>
      </p:pic>
      <p:cxnSp>
        <p:nvCxnSpPr>
          <p:cNvPr id="9" name="Rechte verbindingslijn 8">
            <a:extLst>
              <a:ext uri="{FF2B5EF4-FFF2-40B4-BE49-F238E27FC236}">
                <a16:creationId xmlns:a16="http://schemas.microsoft.com/office/drawing/2014/main" id="{FFFC0C10-182D-4D0F-8CE2-DF23FEFC65BF}"/>
              </a:ext>
            </a:extLst>
          </p:cNvPr>
          <p:cNvCxnSpPr/>
          <p:nvPr/>
        </p:nvCxnSpPr>
        <p:spPr>
          <a:xfrm>
            <a:off x="4540250" y="1155762"/>
            <a:ext cx="0" cy="4546473"/>
          </a:xfrm>
          <a:prstGeom prst="line">
            <a:avLst/>
          </a:prstGeom>
          <a:ln w="57150"/>
        </p:spPr>
        <p:style>
          <a:lnRef idx="1">
            <a:schemeClr val="dk1"/>
          </a:lnRef>
          <a:fillRef idx="0">
            <a:schemeClr val="dk1"/>
          </a:fillRef>
          <a:effectRef idx="0">
            <a:schemeClr val="dk1"/>
          </a:effectRef>
          <a:fontRef idx="minor">
            <a:schemeClr val="tx1"/>
          </a:fontRef>
        </p:style>
      </p:cxnSp>
      <p:sp>
        <p:nvSpPr>
          <p:cNvPr id="5" name="Rechthoek 4">
            <a:extLst>
              <a:ext uri="{FF2B5EF4-FFF2-40B4-BE49-F238E27FC236}">
                <a16:creationId xmlns:a16="http://schemas.microsoft.com/office/drawing/2014/main" id="{22152C36-C312-4F67-92A5-E63B37B81AAF}"/>
              </a:ext>
            </a:extLst>
          </p:cNvPr>
          <p:cNvSpPr/>
          <p:nvPr/>
        </p:nvSpPr>
        <p:spPr>
          <a:xfrm>
            <a:off x="5229225" y="1487498"/>
            <a:ext cx="6096000" cy="517514"/>
          </a:xfrm>
          <a:prstGeom prst="rect">
            <a:avLst/>
          </a:prstGeom>
        </p:spPr>
        <p:txBody>
          <a:bodyPr>
            <a:spAutoFit/>
          </a:bodyPr>
          <a:lstStyle/>
          <a:p>
            <a:pPr>
              <a:lnSpc>
                <a:spcPct val="107000"/>
              </a:lnSpc>
              <a:spcAft>
                <a:spcPts val="800"/>
              </a:spcAft>
            </a:pPr>
            <a:r>
              <a:rPr lang="nl-NL" sz="28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hlinkClick r:id="rId4"/>
              </a:rPr>
              <a:t>WHAT THE </a:t>
            </a:r>
            <a:r>
              <a:rPr lang="nl-NL" sz="2800" b="1" dirty="0" err="1">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hlinkClick r:id="rId4"/>
              </a:rPr>
              <a:t>SaP</a:t>
            </a:r>
            <a:r>
              <a:rPr lang="nl-NL" sz="28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hlinkClick r:id="rId4"/>
              </a:rPr>
              <a:t>?!</a:t>
            </a:r>
            <a:endParaRPr lang="nl-NL" sz="28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Picture 2" descr="Afbeeldingsresultaat voor han logo">
            <a:extLst>
              <a:ext uri="{FF2B5EF4-FFF2-40B4-BE49-F238E27FC236}">
                <a16:creationId xmlns:a16="http://schemas.microsoft.com/office/drawing/2014/main" id="{8EB4E561-E639-42A4-B1E1-AB091D179A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BC836755-37E5-4DF3-A278-A80B956CF50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120581" y="1655832"/>
            <a:ext cx="4932964" cy="3699723"/>
          </a:xfrm>
          <a:prstGeom prst="rect">
            <a:avLst/>
          </a:prstGeom>
        </p:spPr>
      </p:pic>
      <p:pic>
        <p:nvPicPr>
          <p:cNvPr id="11" name="Picture 10" descr="Logo&#10;&#10;Description automatically generated">
            <a:extLst>
              <a:ext uri="{FF2B5EF4-FFF2-40B4-BE49-F238E27FC236}">
                <a16:creationId xmlns:a16="http://schemas.microsoft.com/office/drawing/2014/main" id="{DC6495A4-EA88-F3DF-1F03-DE581E3EEC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Tree>
    <p:extLst>
      <p:ext uri="{BB962C8B-B14F-4D97-AF65-F5344CB8AC3E}">
        <p14:creationId xmlns:p14="http://schemas.microsoft.com/office/powerpoint/2010/main" val="315344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318C-AB76-471D-9133-1F3F1D65ACB4}"/>
              </a:ext>
            </a:extLst>
          </p:cNvPr>
          <p:cNvSpPr>
            <a:spLocks noGrp="1"/>
          </p:cNvSpPr>
          <p:nvPr>
            <p:ph type="title"/>
          </p:nvPr>
        </p:nvSpPr>
        <p:spPr>
          <a:xfrm>
            <a:off x="838200" y="365125"/>
            <a:ext cx="10515600" cy="1325563"/>
          </a:xfrm>
        </p:spPr>
        <p:txBody>
          <a:bodyPr>
            <a:normAutofit/>
          </a:bodyPr>
          <a:lstStyle/>
          <a:p>
            <a:r>
              <a:rPr lang="en-GB" sz="6000" b="1" dirty="0" err="1">
                <a:solidFill>
                  <a:srgbClr val="E50056"/>
                </a:solidFill>
                <a:effectLst>
                  <a:outerShdw blurRad="38100" dist="38100" dir="2700000" algn="tl">
                    <a:srgbClr val="000000">
                      <a:alpha val="43137"/>
                    </a:srgbClr>
                  </a:outerShdw>
                </a:effectLst>
                <a:latin typeface="Arial Narrow" panose="020B0606020202030204" pitchFamily="34" charset="0"/>
              </a:rPr>
              <a:t>SaP</a:t>
            </a:r>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 Model </a:t>
            </a:r>
            <a:endParaRPr lang="en-GB" sz="6000" dirty="0"/>
          </a:p>
        </p:txBody>
      </p:sp>
      <p:pic>
        <p:nvPicPr>
          <p:cNvPr id="4" name="Picture 2" descr="Afbeeldingsresultaat voor han logo">
            <a:extLst>
              <a:ext uri="{FF2B5EF4-FFF2-40B4-BE49-F238E27FC236}">
                <a16:creationId xmlns:a16="http://schemas.microsoft.com/office/drawing/2014/main" id="{1E5A0DE8-4B45-4165-938B-7A47F4C017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99E3A090-B3C1-4560-AFF8-D349E16FA6C9}"/>
              </a:ext>
            </a:extLst>
          </p:cNvPr>
          <p:cNvSpPr/>
          <p:nvPr/>
        </p:nvSpPr>
        <p:spPr>
          <a:xfrm>
            <a:off x="838200" y="1537668"/>
            <a:ext cx="10442608" cy="1373325"/>
          </a:xfrm>
          <a:prstGeom prst="rect">
            <a:avLst/>
          </a:prstGeom>
        </p:spPr>
        <p:txBody>
          <a:bodyPr wrap="square">
            <a:spAutoFit/>
          </a:bodyPr>
          <a:lstStyle/>
          <a:p>
            <a:pPr>
              <a:lnSpc>
                <a:spcPct val="106000"/>
              </a:lnSpc>
              <a:spcAft>
                <a:spcPts val="0"/>
              </a:spcAft>
            </a:pPr>
            <a:r>
              <a:rPr lang="nl-NL" sz="20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Onze missie is om studenten, docenten en medewerkers binnen (maar ook vo en mbo) op te leiden tot zelfbewuste professionals door samen te werken en te leren vanuit vertrouwen en gelijkwaardigheid. Het </a:t>
            </a:r>
            <a:r>
              <a:rPr lang="nl-NL" sz="2000" i="1"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SaP</a:t>
            </a:r>
            <a:r>
              <a:rPr lang="nl-NL" sz="20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-model is gericht op het in kaart brengen van aanwezige </a:t>
            </a:r>
            <a:r>
              <a:rPr lang="nl-NL" sz="2000" i="1"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SaP</a:t>
            </a:r>
            <a:r>
              <a:rPr lang="nl-NL" sz="20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initiatieven en mogelijke </a:t>
            </a:r>
            <a:r>
              <a:rPr lang="nl-NL" sz="2000" i="1"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SaP</a:t>
            </a:r>
            <a:r>
              <a:rPr lang="nl-NL" sz="20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initiatieven binnen opleidingen. </a:t>
            </a:r>
            <a:r>
              <a:rPr lang="nl-NL" sz="2000" i="1" dirty="0">
                <a:latin typeface="Arial Narrow" panose="020B0606020202030204" pitchFamily="34" charset="0"/>
                <a:ea typeface="Calibri" panose="020F0502020204030204" pitchFamily="34" charset="0"/>
                <a:cs typeface="Times New Roman" panose="02020603050405020304" pitchFamily="18" charset="0"/>
              </a:rPr>
              <a:t> </a:t>
            </a:r>
            <a:endParaRPr lang="en-GB" sz="2000" i="1" dirty="0">
              <a:latin typeface="Arial Narrow" panose="020B0606020202030204" pitchFamily="34" charset="0"/>
            </a:endParaRPr>
          </a:p>
        </p:txBody>
      </p:sp>
      <p:sp>
        <p:nvSpPr>
          <p:cNvPr id="20" name="Tijdelijke aanduiding voor inhoud 2">
            <a:extLst>
              <a:ext uri="{FF2B5EF4-FFF2-40B4-BE49-F238E27FC236}">
                <a16:creationId xmlns:a16="http://schemas.microsoft.com/office/drawing/2014/main" id="{14378540-AF5E-4E6D-BD82-4BDB575267B0}"/>
              </a:ext>
            </a:extLst>
          </p:cNvPr>
          <p:cNvSpPr txBox="1">
            <a:spLocks/>
          </p:cNvSpPr>
          <p:nvPr/>
        </p:nvSpPr>
        <p:spPr>
          <a:xfrm>
            <a:off x="838199" y="3657376"/>
            <a:ext cx="6672310" cy="23701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i="1" dirty="0" err="1">
                <a:solidFill>
                  <a:srgbClr val="E50056"/>
                </a:solidFill>
                <a:latin typeface="Arial Narrow" panose="020B0606020202030204" pitchFamily="34" charset="0"/>
              </a:rPr>
              <a:t>Waar</a:t>
            </a:r>
            <a:r>
              <a:rPr lang="en-GB" sz="2000" b="1" i="1" dirty="0">
                <a:solidFill>
                  <a:srgbClr val="E50056"/>
                </a:solidFill>
                <a:latin typeface="Arial Narrow" panose="020B0606020202030204" pitchFamily="34" charset="0"/>
              </a:rPr>
              <a:t> </a:t>
            </a:r>
            <a:r>
              <a:rPr lang="en-GB" sz="2000" b="1" i="1" dirty="0" err="1">
                <a:solidFill>
                  <a:srgbClr val="E50056"/>
                </a:solidFill>
                <a:latin typeface="Arial Narrow" panose="020B0606020202030204" pitchFamily="34" charset="0"/>
              </a:rPr>
              <a:t>geloven</a:t>
            </a:r>
            <a:r>
              <a:rPr lang="en-GB" sz="2000" b="1" i="1" dirty="0">
                <a:solidFill>
                  <a:srgbClr val="E50056"/>
                </a:solidFill>
                <a:latin typeface="Arial Narrow" panose="020B0606020202030204" pitchFamily="34" charset="0"/>
              </a:rPr>
              <a:t> we in </a:t>
            </a:r>
            <a:r>
              <a:rPr lang="en-GB" sz="2000" b="1" i="1" dirty="0" err="1">
                <a:solidFill>
                  <a:srgbClr val="E50056"/>
                </a:solidFill>
                <a:latin typeface="Arial Narrow" panose="020B0606020202030204" pitchFamily="34" charset="0"/>
              </a:rPr>
              <a:t>als</a:t>
            </a:r>
            <a:r>
              <a:rPr lang="en-GB" sz="2000" b="1" i="1" dirty="0">
                <a:solidFill>
                  <a:srgbClr val="E50056"/>
                </a:solidFill>
                <a:latin typeface="Arial Narrow" panose="020B0606020202030204" pitchFamily="34" charset="0"/>
              </a:rPr>
              <a:t> het </a:t>
            </a:r>
            <a:r>
              <a:rPr lang="en-GB" sz="2000" b="1" i="1" dirty="0" err="1">
                <a:solidFill>
                  <a:srgbClr val="E50056"/>
                </a:solidFill>
                <a:latin typeface="Arial Narrow" panose="020B0606020202030204" pitchFamily="34" charset="0"/>
              </a:rPr>
              <a:t>gaat</a:t>
            </a:r>
            <a:r>
              <a:rPr lang="en-GB" sz="2000" b="1" i="1" dirty="0">
                <a:solidFill>
                  <a:srgbClr val="E50056"/>
                </a:solidFill>
                <a:latin typeface="Arial Narrow" panose="020B0606020202030204" pitchFamily="34" charset="0"/>
              </a:rPr>
              <a:t> om </a:t>
            </a:r>
            <a:r>
              <a:rPr lang="en-GB" sz="2000" b="1" i="1" dirty="0" err="1">
                <a:solidFill>
                  <a:srgbClr val="E50056"/>
                </a:solidFill>
                <a:latin typeface="Arial Narrow" panose="020B0606020202030204" pitchFamily="34" charset="0"/>
              </a:rPr>
              <a:t>SaP</a:t>
            </a:r>
            <a:r>
              <a:rPr lang="en-GB" sz="2000" b="1" i="1" dirty="0">
                <a:solidFill>
                  <a:srgbClr val="E50056"/>
                </a:solidFill>
                <a:latin typeface="Arial Narrow" panose="020B0606020202030204" pitchFamily="34" charset="0"/>
              </a:rPr>
              <a:t> </a:t>
            </a:r>
            <a:r>
              <a:rPr lang="en-GB" sz="2000" b="1" dirty="0">
                <a:solidFill>
                  <a:srgbClr val="E50056"/>
                </a:solidFill>
                <a:latin typeface="Arial Narrow" panose="020B0606020202030204" pitchFamily="34" charset="0"/>
              </a:rPr>
              <a:t> </a:t>
            </a:r>
          </a:p>
          <a:p>
            <a:pPr>
              <a:buFontTx/>
              <a:buChar char="-"/>
            </a:pPr>
            <a:r>
              <a:rPr lang="en-GB" sz="2000" dirty="0" err="1">
                <a:latin typeface="Arial Narrow" panose="020B0606020202030204" pitchFamily="34" charset="0"/>
              </a:rPr>
              <a:t>Erkende</a:t>
            </a:r>
            <a:r>
              <a:rPr lang="en-GB" sz="2000" dirty="0">
                <a:latin typeface="Arial Narrow" panose="020B0606020202030204" pitchFamily="34" charset="0"/>
              </a:rPr>
              <a:t> </a:t>
            </a:r>
            <a:r>
              <a:rPr lang="en-GB" sz="2000" dirty="0" err="1">
                <a:latin typeface="Arial Narrow" panose="020B0606020202030204" pitchFamily="34" charset="0"/>
              </a:rPr>
              <a:t>ongelijkheid</a:t>
            </a:r>
            <a:r>
              <a:rPr lang="en-GB" sz="2000" dirty="0">
                <a:latin typeface="Arial Narrow" panose="020B0606020202030204" pitchFamily="34" charset="0"/>
              </a:rPr>
              <a:t>: </a:t>
            </a:r>
            <a:r>
              <a:rPr lang="en-GB" sz="2000" dirty="0" err="1">
                <a:latin typeface="Arial Narrow" panose="020B0606020202030204" pitchFamily="34" charset="0"/>
              </a:rPr>
              <a:t>iedere</a:t>
            </a:r>
            <a:r>
              <a:rPr lang="en-GB" sz="2000" dirty="0">
                <a:latin typeface="Arial Narrow" panose="020B0606020202030204" pitchFamily="34" charset="0"/>
              </a:rPr>
              <a:t> </a:t>
            </a:r>
            <a:r>
              <a:rPr lang="en-GB" sz="2000" dirty="0" err="1">
                <a:latin typeface="Arial Narrow" panose="020B0606020202030204" pitchFamily="34" charset="0"/>
              </a:rPr>
              <a:t>opleiding</a:t>
            </a:r>
            <a:r>
              <a:rPr lang="en-GB" sz="2000" dirty="0">
                <a:latin typeface="Arial Narrow" panose="020B0606020202030204" pitchFamily="34" charset="0"/>
              </a:rPr>
              <a:t> </a:t>
            </a:r>
            <a:r>
              <a:rPr lang="en-GB" sz="2000" dirty="0" err="1">
                <a:latin typeface="Arial Narrow" panose="020B0606020202030204" pitchFamily="34" charset="0"/>
              </a:rPr>
              <a:t>SaPt</a:t>
            </a:r>
            <a:r>
              <a:rPr lang="en-GB" sz="2000" dirty="0">
                <a:latin typeface="Arial Narrow" panose="020B0606020202030204" pitchFamily="34" charset="0"/>
              </a:rPr>
              <a:t> </a:t>
            </a:r>
            <a:r>
              <a:rPr lang="en-GB" sz="2000" dirty="0" err="1">
                <a:latin typeface="Arial Narrow" panose="020B0606020202030204" pitchFamily="34" charset="0"/>
              </a:rPr>
              <a:t>zoals</a:t>
            </a:r>
            <a:r>
              <a:rPr lang="en-GB" sz="2000" dirty="0">
                <a:latin typeface="Arial Narrow" panose="020B0606020202030204" pitchFamily="34" charset="0"/>
              </a:rPr>
              <a:t> het </a:t>
            </a:r>
            <a:r>
              <a:rPr lang="en-GB" sz="2000" dirty="0" err="1">
                <a:latin typeface="Arial Narrow" panose="020B0606020202030204" pitchFamily="34" charset="0"/>
              </a:rPr>
              <a:t>bij</a:t>
            </a:r>
            <a:r>
              <a:rPr lang="en-GB" sz="2000" dirty="0">
                <a:latin typeface="Arial Narrow" panose="020B0606020202030204" pitchFamily="34" charset="0"/>
              </a:rPr>
              <a:t> die </a:t>
            </a:r>
            <a:r>
              <a:rPr lang="en-GB" sz="2000" dirty="0" err="1">
                <a:latin typeface="Arial Narrow" panose="020B0606020202030204" pitchFamily="34" charset="0"/>
              </a:rPr>
              <a:t>opleiding</a:t>
            </a:r>
            <a:r>
              <a:rPr lang="en-GB" sz="2000" dirty="0">
                <a:latin typeface="Arial Narrow" panose="020B0606020202030204" pitchFamily="34" charset="0"/>
              </a:rPr>
              <a:t> past </a:t>
            </a:r>
          </a:p>
          <a:p>
            <a:pPr>
              <a:buFontTx/>
              <a:buChar char="-"/>
            </a:pPr>
            <a:r>
              <a:rPr lang="en-GB" sz="2000" dirty="0" err="1">
                <a:latin typeface="Arial Narrow" panose="020B0606020202030204" pitchFamily="34" charset="0"/>
              </a:rPr>
              <a:t>Gelijkwaardigheid</a:t>
            </a:r>
            <a:r>
              <a:rPr lang="en-GB" sz="2000" dirty="0">
                <a:latin typeface="Arial Narrow" panose="020B0606020202030204" pitchFamily="34" charset="0"/>
              </a:rPr>
              <a:t>: de </a:t>
            </a:r>
            <a:r>
              <a:rPr lang="en-GB" sz="2000" dirty="0" err="1">
                <a:latin typeface="Arial Narrow" panose="020B0606020202030204" pitchFamily="34" charset="0"/>
              </a:rPr>
              <a:t>veranderende</a:t>
            </a:r>
            <a:r>
              <a:rPr lang="en-GB" sz="2000" dirty="0">
                <a:latin typeface="Arial Narrow" panose="020B0606020202030204" pitchFamily="34" charset="0"/>
              </a:rPr>
              <a:t> </a:t>
            </a:r>
            <a:r>
              <a:rPr lang="en-GB" sz="2000" dirty="0" err="1">
                <a:latin typeface="Arial Narrow" panose="020B0606020202030204" pitchFamily="34" charset="0"/>
              </a:rPr>
              <a:t>rol</a:t>
            </a:r>
            <a:r>
              <a:rPr lang="en-GB" sz="2000" dirty="0">
                <a:latin typeface="Arial Narrow" panose="020B0606020202030204" pitchFamily="34" charset="0"/>
              </a:rPr>
              <a:t> van de student  </a:t>
            </a:r>
          </a:p>
          <a:p>
            <a:pPr>
              <a:buFontTx/>
              <a:buChar char="-"/>
            </a:pPr>
            <a:r>
              <a:rPr lang="en-GB" sz="2000" dirty="0">
                <a:latin typeface="Arial Narrow" panose="020B0606020202030204" pitchFamily="34" charset="0"/>
              </a:rPr>
              <a:t>Van </a:t>
            </a:r>
            <a:r>
              <a:rPr lang="en-GB" sz="2000" dirty="0" err="1">
                <a:latin typeface="Arial Narrow" panose="020B0606020202030204" pitchFamily="34" charset="0"/>
              </a:rPr>
              <a:t>elkaar</a:t>
            </a:r>
            <a:r>
              <a:rPr lang="en-GB" sz="2000" dirty="0">
                <a:latin typeface="Arial Narrow" panose="020B0606020202030204" pitchFamily="34" charset="0"/>
              </a:rPr>
              <a:t> </a:t>
            </a:r>
            <a:r>
              <a:rPr lang="en-GB" sz="2000" dirty="0" err="1">
                <a:latin typeface="Arial Narrow" panose="020B0606020202030204" pitchFamily="34" charset="0"/>
              </a:rPr>
              <a:t>leren</a:t>
            </a:r>
            <a:r>
              <a:rPr lang="en-GB" sz="2000" dirty="0">
                <a:latin typeface="Arial Narrow" panose="020B0606020202030204" pitchFamily="34" charset="0"/>
              </a:rPr>
              <a:t>: </a:t>
            </a:r>
            <a:r>
              <a:rPr lang="en-GB" sz="2000" dirty="0" err="1">
                <a:latin typeface="Arial Narrow" panose="020B0606020202030204" pitchFamily="34" charset="0"/>
              </a:rPr>
              <a:t>opleidingen</a:t>
            </a:r>
            <a:r>
              <a:rPr lang="en-GB" sz="2000" dirty="0">
                <a:latin typeface="Arial Narrow" panose="020B0606020202030204" pitchFamily="34" charset="0"/>
              </a:rPr>
              <a:t> </a:t>
            </a:r>
            <a:r>
              <a:rPr lang="en-GB" sz="2000" dirty="0" err="1">
                <a:latin typeface="Arial Narrow" panose="020B0606020202030204" pitchFamily="34" charset="0"/>
              </a:rPr>
              <a:t>kunnen</a:t>
            </a:r>
            <a:r>
              <a:rPr lang="en-GB" sz="2000" dirty="0">
                <a:latin typeface="Arial Narrow" panose="020B0606020202030204" pitchFamily="34" charset="0"/>
              </a:rPr>
              <a:t> </a:t>
            </a:r>
            <a:r>
              <a:rPr lang="en-GB" sz="2000" dirty="0" err="1">
                <a:latin typeface="Arial Narrow" panose="020B0606020202030204" pitchFamily="34" charset="0"/>
              </a:rPr>
              <a:t>elkaar</a:t>
            </a:r>
            <a:r>
              <a:rPr lang="en-GB" sz="2000" dirty="0">
                <a:latin typeface="Arial Narrow" panose="020B0606020202030204" pitchFamily="34" charset="0"/>
              </a:rPr>
              <a:t> </a:t>
            </a:r>
            <a:r>
              <a:rPr lang="en-GB" sz="2000" dirty="0" err="1">
                <a:latin typeface="Arial Narrow" panose="020B0606020202030204" pitchFamily="34" charset="0"/>
              </a:rPr>
              <a:t>inspireren</a:t>
            </a:r>
            <a:r>
              <a:rPr lang="en-GB" sz="2000" dirty="0">
                <a:latin typeface="Arial Narrow" panose="020B0606020202030204" pitchFamily="34" charset="0"/>
              </a:rPr>
              <a:t> door </a:t>
            </a:r>
            <a:r>
              <a:rPr lang="en-GB" sz="2000" dirty="0" err="1">
                <a:latin typeface="Arial Narrow" panose="020B0606020202030204" pitchFamily="34" charset="0"/>
              </a:rPr>
              <a:t>overzichtelijk</a:t>
            </a:r>
            <a:r>
              <a:rPr lang="en-GB" sz="2000" dirty="0">
                <a:latin typeface="Arial Narrow" panose="020B0606020202030204" pitchFamily="34" charset="0"/>
              </a:rPr>
              <a:t> te laten </a:t>
            </a:r>
            <a:r>
              <a:rPr lang="en-GB" sz="2000" dirty="0" err="1">
                <a:latin typeface="Arial Narrow" panose="020B0606020202030204" pitchFamily="34" charset="0"/>
              </a:rPr>
              <a:t>zien</a:t>
            </a:r>
            <a:r>
              <a:rPr lang="en-GB" sz="2000" dirty="0">
                <a:latin typeface="Arial Narrow" panose="020B0606020202030204" pitchFamily="34" charset="0"/>
              </a:rPr>
              <a:t> wat </a:t>
            </a:r>
            <a:r>
              <a:rPr lang="en-GB" sz="2000" dirty="0" err="1">
                <a:latin typeface="Arial Narrow" panose="020B0606020202030204" pitchFamily="34" charset="0"/>
              </a:rPr>
              <a:t>andere</a:t>
            </a:r>
            <a:r>
              <a:rPr lang="en-GB" sz="2000" dirty="0">
                <a:latin typeface="Arial Narrow" panose="020B0606020202030204" pitchFamily="34" charset="0"/>
              </a:rPr>
              <a:t> </a:t>
            </a:r>
            <a:r>
              <a:rPr lang="en-GB" sz="2000" dirty="0" err="1">
                <a:latin typeface="Arial Narrow" panose="020B0606020202030204" pitchFamily="34" charset="0"/>
              </a:rPr>
              <a:t>opleidingen</a:t>
            </a:r>
            <a:r>
              <a:rPr lang="en-GB" sz="2000" dirty="0">
                <a:latin typeface="Arial Narrow" panose="020B0606020202030204" pitchFamily="34" charset="0"/>
              </a:rPr>
              <a:t> </a:t>
            </a:r>
            <a:r>
              <a:rPr lang="en-GB" sz="2000" dirty="0" err="1">
                <a:latin typeface="Arial Narrow" panose="020B0606020202030204" pitchFamily="34" charset="0"/>
              </a:rPr>
              <a:t>doen</a:t>
            </a:r>
            <a:r>
              <a:rPr lang="en-GB" sz="2000" dirty="0">
                <a:latin typeface="Arial Narrow" panose="020B0606020202030204" pitchFamily="34" charset="0"/>
              </a:rPr>
              <a:t> </a:t>
            </a:r>
            <a:r>
              <a:rPr lang="en-GB" sz="2000" dirty="0" err="1">
                <a:latin typeface="Arial Narrow" panose="020B0606020202030204" pitchFamily="34" charset="0"/>
              </a:rPr>
              <a:t>rondom</a:t>
            </a:r>
            <a:r>
              <a:rPr lang="en-GB" sz="2000" dirty="0">
                <a:latin typeface="Arial Narrow" panose="020B0606020202030204" pitchFamily="34" charset="0"/>
              </a:rPr>
              <a:t> </a:t>
            </a:r>
            <a:r>
              <a:rPr lang="en-GB" sz="2000" dirty="0" err="1">
                <a:latin typeface="Arial Narrow" panose="020B0606020202030204" pitchFamily="34" charset="0"/>
              </a:rPr>
              <a:t>SaP</a:t>
            </a:r>
            <a:r>
              <a:rPr lang="en-GB" sz="2000" dirty="0">
                <a:latin typeface="Arial Narrow" panose="020B0606020202030204" pitchFamily="34" charset="0"/>
              </a:rPr>
              <a:t> </a:t>
            </a:r>
          </a:p>
          <a:p>
            <a:pPr>
              <a:buFontTx/>
              <a:buChar char="-"/>
            </a:pPr>
            <a:r>
              <a:rPr lang="en-GB" sz="2000" dirty="0" err="1">
                <a:latin typeface="Arial Narrow" panose="020B0606020202030204" pitchFamily="34" charset="0"/>
              </a:rPr>
              <a:t>Bewustwording</a:t>
            </a:r>
            <a:r>
              <a:rPr lang="en-GB" sz="2000" dirty="0">
                <a:latin typeface="Arial Narrow" panose="020B0606020202030204" pitchFamily="34" charset="0"/>
              </a:rPr>
              <a:t> </a:t>
            </a:r>
            <a:r>
              <a:rPr lang="en-GB" sz="2000" dirty="0" err="1">
                <a:latin typeface="Arial Narrow" panose="020B0606020202030204" pitchFamily="34" charset="0"/>
              </a:rPr>
              <a:t>creeëren</a:t>
            </a:r>
            <a:r>
              <a:rPr lang="en-GB" sz="2000" dirty="0">
                <a:latin typeface="Arial Narrow" panose="020B0606020202030204" pitchFamily="34" charset="0"/>
              </a:rPr>
              <a:t>: </a:t>
            </a:r>
            <a:r>
              <a:rPr lang="en-GB" sz="2000" dirty="0" err="1">
                <a:latin typeface="Arial Narrow" panose="020B0606020202030204" pitchFamily="34" charset="0"/>
              </a:rPr>
              <a:t>zoveel</a:t>
            </a:r>
            <a:r>
              <a:rPr lang="en-GB" sz="2000" dirty="0">
                <a:latin typeface="Arial Narrow" panose="020B0606020202030204" pitchFamily="34" charset="0"/>
              </a:rPr>
              <a:t> is er </a:t>
            </a:r>
            <a:r>
              <a:rPr lang="en-GB" sz="2000" dirty="0" err="1">
                <a:latin typeface="Arial Narrow" panose="020B0606020202030204" pitchFamily="34" charset="0"/>
              </a:rPr>
              <a:t>allemaal</a:t>
            </a:r>
            <a:r>
              <a:rPr lang="en-GB" sz="2000" dirty="0">
                <a:latin typeface="Arial Narrow" panose="020B0606020202030204" pitchFamily="34" charset="0"/>
              </a:rPr>
              <a:t> </a:t>
            </a:r>
            <a:r>
              <a:rPr lang="en-GB" sz="2000" dirty="0" err="1">
                <a:latin typeface="Arial Narrow" panose="020B0606020202030204" pitchFamily="34" charset="0"/>
              </a:rPr>
              <a:t>mogelijk</a:t>
            </a:r>
            <a:r>
              <a:rPr lang="en-GB" sz="2000" dirty="0">
                <a:latin typeface="Arial Narrow" panose="020B0606020202030204" pitchFamily="34" charset="0"/>
              </a:rPr>
              <a:t>! </a:t>
            </a:r>
          </a:p>
          <a:p>
            <a:pPr>
              <a:buFontTx/>
              <a:buChar char="-"/>
            </a:pPr>
            <a:r>
              <a:rPr lang="en-GB" sz="2000" dirty="0" err="1">
                <a:latin typeface="Arial Narrow" panose="020B0606020202030204" pitchFamily="34" charset="0"/>
              </a:rPr>
              <a:t>Fouten</a:t>
            </a:r>
            <a:r>
              <a:rPr lang="en-GB" sz="2000" dirty="0">
                <a:latin typeface="Arial Narrow" panose="020B0606020202030204" pitchFamily="34" charset="0"/>
              </a:rPr>
              <a:t> </a:t>
            </a:r>
            <a:r>
              <a:rPr lang="en-GB" sz="2000" dirty="0" err="1">
                <a:latin typeface="Arial Narrow" panose="020B0606020202030204" pitchFamily="34" charset="0"/>
              </a:rPr>
              <a:t>maken</a:t>
            </a:r>
            <a:r>
              <a:rPr lang="en-GB" sz="2000" dirty="0">
                <a:latin typeface="Arial Narrow" panose="020B0606020202030204" pitchFamily="34" charset="0"/>
              </a:rPr>
              <a:t> mag: </a:t>
            </a:r>
            <a:r>
              <a:rPr lang="en-GB" sz="2000" dirty="0" err="1">
                <a:latin typeface="Arial Narrow" panose="020B0606020202030204" pitchFamily="34" charset="0"/>
              </a:rPr>
              <a:t>iedere</a:t>
            </a:r>
            <a:r>
              <a:rPr lang="en-GB" sz="2000" dirty="0">
                <a:latin typeface="Arial Narrow" panose="020B0606020202030204" pitchFamily="34" charset="0"/>
              </a:rPr>
              <a:t> </a:t>
            </a:r>
            <a:r>
              <a:rPr lang="en-GB" sz="2000" dirty="0" err="1">
                <a:latin typeface="Arial Narrow" panose="020B0606020202030204" pitchFamily="34" charset="0"/>
              </a:rPr>
              <a:t>ervaring</a:t>
            </a:r>
            <a:r>
              <a:rPr lang="en-GB" sz="2000" dirty="0">
                <a:latin typeface="Arial Narrow" panose="020B0606020202030204" pitchFamily="34" charset="0"/>
              </a:rPr>
              <a:t> is </a:t>
            </a:r>
            <a:r>
              <a:rPr lang="en-GB" sz="2000" dirty="0" err="1">
                <a:latin typeface="Arial Narrow" panose="020B0606020202030204" pitchFamily="34" charset="0"/>
              </a:rPr>
              <a:t>er</a:t>
            </a:r>
            <a:r>
              <a:rPr lang="en-GB" sz="2000" dirty="0">
                <a:latin typeface="Arial Narrow" panose="020B0606020202030204" pitchFamily="34" charset="0"/>
              </a:rPr>
              <a:t> </a:t>
            </a:r>
            <a:r>
              <a:rPr lang="en-GB" sz="2000" dirty="0" err="1">
                <a:latin typeface="Arial Narrow" panose="020B0606020202030204" pitchFamily="34" charset="0"/>
              </a:rPr>
              <a:t>één</a:t>
            </a:r>
            <a:r>
              <a:rPr lang="en-GB" sz="2000" dirty="0">
                <a:latin typeface="Arial Narrow" panose="020B0606020202030204" pitchFamily="34" charset="0"/>
              </a:rPr>
              <a:t>, die </a:t>
            </a:r>
            <a:r>
              <a:rPr lang="en-GB" sz="2000" dirty="0" err="1">
                <a:latin typeface="Arial Narrow" panose="020B0606020202030204" pitchFamily="34" charset="0"/>
              </a:rPr>
              <a:t>kun</a:t>
            </a:r>
            <a:r>
              <a:rPr lang="en-GB" sz="2000" dirty="0">
                <a:latin typeface="Arial Narrow" panose="020B0606020202030204" pitchFamily="34" charset="0"/>
              </a:rPr>
              <a:t> je </a:t>
            </a:r>
            <a:r>
              <a:rPr lang="en-GB" sz="2000" dirty="0" err="1">
                <a:latin typeface="Arial Narrow" panose="020B0606020202030204" pitchFamily="34" charset="0"/>
              </a:rPr>
              <a:t>ook</a:t>
            </a:r>
            <a:r>
              <a:rPr lang="en-GB" sz="2000" dirty="0">
                <a:latin typeface="Arial Narrow" panose="020B0606020202030204" pitchFamily="34" charset="0"/>
              </a:rPr>
              <a:t> </a:t>
            </a:r>
            <a:r>
              <a:rPr lang="en-GB" sz="2000" dirty="0" err="1">
                <a:latin typeface="Arial Narrow" panose="020B0606020202030204" pitchFamily="34" charset="0"/>
              </a:rPr>
              <a:t>delen</a:t>
            </a:r>
            <a:r>
              <a:rPr lang="en-GB" sz="2000" dirty="0">
                <a:latin typeface="Arial Narrow" panose="020B0606020202030204" pitchFamily="34" charset="0"/>
              </a:rPr>
              <a:t> </a:t>
            </a:r>
          </a:p>
          <a:p>
            <a:pPr marL="0" indent="0">
              <a:buNone/>
            </a:pPr>
            <a:endParaRPr lang="en-GB" sz="2000" i="1" dirty="0">
              <a:latin typeface="Arial Narrow" panose="020B0606020202030204" pitchFamily="34" charset="0"/>
            </a:endParaRPr>
          </a:p>
        </p:txBody>
      </p:sp>
      <p:cxnSp>
        <p:nvCxnSpPr>
          <p:cNvPr id="9" name="Rechte verbindingslijn 8">
            <a:extLst>
              <a:ext uri="{FF2B5EF4-FFF2-40B4-BE49-F238E27FC236}">
                <a16:creationId xmlns:a16="http://schemas.microsoft.com/office/drawing/2014/main" id="{F718E593-7C42-4C4D-A216-B9F5945CF2A1}"/>
              </a:ext>
            </a:extLst>
          </p:cNvPr>
          <p:cNvCxnSpPr>
            <a:cxnSpLocks/>
          </p:cNvCxnSpPr>
          <p:nvPr/>
        </p:nvCxnSpPr>
        <p:spPr>
          <a:xfrm rot="16200000">
            <a:off x="6114000" y="-2169869"/>
            <a:ext cx="0" cy="10368000"/>
          </a:xfrm>
          <a:prstGeom prst="line">
            <a:avLst/>
          </a:prstGeom>
          <a:ln w="57150"/>
        </p:spPr>
        <p:style>
          <a:lnRef idx="1">
            <a:schemeClr val="dk1"/>
          </a:lnRef>
          <a:fillRef idx="0">
            <a:schemeClr val="dk1"/>
          </a:fillRef>
          <a:effectRef idx="0">
            <a:schemeClr val="dk1"/>
          </a:effectRef>
          <a:fontRef idx="minor">
            <a:schemeClr val="tx1"/>
          </a:fontRef>
        </p:style>
      </p:cxnSp>
      <p:pic>
        <p:nvPicPr>
          <p:cNvPr id="8" name="Picture 7" descr="Logo&#10;&#10;Description automatically generated">
            <a:extLst>
              <a:ext uri="{FF2B5EF4-FFF2-40B4-BE49-F238E27FC236}">
                <a16:creationId xmlns:a16="http://schemas.microsoft.com/office/drawing/2014/main" id="{0B928C34-7497-C592-87A1-21398A179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Tree>
    <p:extLst>
      <p:ext uri="{BB962C8B-B14F-4D97-AF65-F5344CB8AC3E}">
        <p14:creationId xmlns:p14="http://schemas.microsoft.com/office/powerpoint/2010/main" val="225944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1"/>
        <p:cNvGrpSpPr/>
        <p:nvPr/>
      </p:nvGrpSpPr>
      <p:grpSpPr>
        <a:xfrm>
          <a:off x="0" y="0"/>
          <a:ext cx="0" cy="0"/>
          <a:chOff x="0" y="0"/>
          <a:chExt cx="0" cy="0"/>
        </a:xfrm>
      </p:grpSpPr>
      <p:sp>
        <p:nvSpPr>
          <p:cNvPr id="103" name="Google Shape;103;p7"/>
          <p:cNvSpPr txBox="1"/>
          <p:nvPr/>
        </p:nvSpPr>
        <p:spPr>
          <a:xfrm>
            <a:off x="6230271" y="3794336"/>
            <a:ext cx="5242259" cy="1922251"/>
          </a:xfrm>
          <a:prstGeom prst="rect">
            <a:avLst/>
          </a:prstGeom>
        </p:spPr>
        <p:txBody>
          <a:bodyPr spcFirstLastPara="1" vert="horz" lIns="91440" tIns="45720" rIns="91440" bIns="45720" rtlCol="0" anchor="t" anchorCtr="0">
            <a:normAutofit/>
          </a:bodyPr>
          <a:lstStyle/>
          <a:p>
            <a:pPr marL="0" marR="0" lvl="0" indent="0">
              <a:lnSpc>
                <a:spcPct val="90000"/>
              </a:lnSpc>
              <a:spcBef>
                <a:spcPct val="0"/>
              </a:spcBef>
              <a:spcAft>
                <a:spcPts val="600"/>
              </a:spcAft>
              <a:buClr>
                <a:schemeClr val="dk1"/>
              </a:buClr>
              <a:buSzPts val="5400"/>
            </a:pPr>
            <a:r>
              <a:rPr lang="en-US" sz="4800" b="1" i="0" u="none" strike="noStrike" kern="1200" cap="none">
                <a:solidFill>
                  <a:schemeClr val="tx1"/>
                </a:solidFill>
                <a:latin typeface="+mj-lt"/>
                <a:ea typeface="+mj-ea"/>
                <a:cs typeface="+mj-cs"/>
                <a:sym typeface="Arial Narrow"/>
              </a:rPr>
              <a:t>SAP MODEL</a:t>
            </a:r>
            <a:endParaRPr lang="en-US" sz="4800" kern="1200" dirty="0">
              <a:solidFill>
                <a:schemeClr val="tx1"/>
              </a:solidFill>
              <a:latin typeface="+mj-lt"/>
              <a:ea typeface="+mj-ea"/>
              <a:cs typeface="+mj-cs"/>
            </a:endParaRPr>
          </a:p>
        </p:txBody>
      </p:sp>
      <p:sp>
        <p:nvSpPr>
          <p:cNvPr id="132" name="Freeform: Shape 123">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 name="Google Shape;104;p7" descr="Afbeelding met apparaat, klok&#10;&#10;Automatisch gegenereerde beschrijving"/>
          <p:cNvPicPr preferRelativeResize="0"/>
          <p:nvPr/>
        </p:nvPicPr>
        <p:blipFill rotWithShape="1">
          <a:blip r:embed="rId3"/>
          <a:srcRect t="6831" r="1" b="11575"/>
          <a:stretch/>
        </p:blipFill>
        <p:spPr>
          <a:xfrm>
            <a:off x="1" y="0"/>
            <a:ext cx="6230270" cy="6858003"/>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p:spPr>
      </p:pic>
      <p:sp>
        <p:nvSpPr>
          <p:cNvPr id="133" name="Freeform: Shape 125">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A9F1D49B-BB12-454A-BA69-EEB123C30A48}"/>
              </a:ext>
            </a:extLst>
          </p:cNvPr>
          <p:cNvPicPr>
            <a:picLocks noChangeAspect="1"/>
          </p:cNvPicPr>
          <p:nvPr/>
        </p:nvPicPr>
        <p:blipFill rotWithShape="1">
          <a:blip r:embed="rId4"/>
          <a:srcRect r="2814" b="-1"/>
          <a:stretch/>
        </p:blipFill>
        <p:spPr>
          <a:xfrm>
            <a:off x="5398354" y="1"/>
            <a:ext cx="6704563" cy="3794334"/>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7" name="TextBox 6">
            <a:extLst>
              <a:ext uri="{FF2B5EF4-FFF2-40B4-BE49-F238E27FC236}">
                <a16:creationId xmlns:a16="http://schemas.microsoft.com/office/drawing/2014/main" id="{CDCB051A-3859-0CE8-E6CC-5CCBD29D90E2}"/>
              </a:ext>
            </a:extLst>
          </p:cNvPr>
          <p:cNvSpPr txBox="1"/>
          <p:nvPr/>
        </p:nvSpPr>
        <p:spPr>
          <a:xfrm>
            <a:off x="10800220" y="3024402"/>
            <a:ext cx="4648199" cy="646331"/>
          </a:xfrm>
          <a:prstGeom prst="rect">
            <a:avLst/>
          </a:prstGeom>
          <a:noFill/>
        </p:spPr>
        <p:txBody>
          <a:bodyPr wrap="square" rtlCol="0">
            <a:spAutoFit/>
          </a:bodyPr>
          <a:lstStyle/>
          <a:p>
            <a:r>
              <a:rPr lang="nl-NL" sz="1200" dirty="0"/>
              <a:t>Participatie – </a:t>
            </a:r>
            <a:br>
              <a:rPr lang="nl-NL" sz="1200" dirty="0"/>
            </a:br>
            <a:r>
              <a:rPr lang="nl-NL" sz="1200" dirty="0"/>
              <a:t>Identificatiemodel </a:t>
            </a:r>
            <a:br>
              <a:rPr lang="nl-NL" sz="1200" dirty="0"/>
            </a:br>
            <a:r>
              <a:rPr lang="nl-NL" sz="1200" dirty="0"/>
              <a:t>(Finn, 1989)</a:t>
            </a:r>
          </a:p>
        </p:txBody>
      </p:sp>
    </p:spTree>
    <p:extLst>
      <p:ext uri="{BB962C8B-B14F-4D97-AF65-F5344CB8AC3E}">
        <p14:creationId xmlns:p14="http://schemas.microsoft.com/office/powerpoint/2010/main" val="14622019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han logo">
            <a:extLst>
              <a:ext uri="{FF2B5EF4-FFF2-40B4-BE49-F238E27FC236}">
                <a16:creationId xmlns:a16="http://schemas.microsoft.com/office/drawing/2014/main" id="{8EB4E561-E639-42A4-B1E1-AB091D179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ED7ED7F9-1310-46E8-AB0A-3138A935111D}"/>
              </a:ext>
            </a:extLst>
          </p:cNvPr>
          <p:cNvPicPr>
            <a:picLocks noChangeAspect="1"/>
          </p:cNvPicPr>
          <p:nvPr/>
        </p:nvPicPr>
        <p:blipFill>
          <a:blip r:embed="rId3"/>
          <a:stretch>
            <a:fillRect/>
          </a:stretch>
        </p:blipFill>
        <p:spPr>
          <a:xfrm>
            <a:off x="0" y="1250227"/>
            <a:ext cx="12192000" cy="4996568"/>
          </a:xfrm>
          <a:prstGeom prst="rect">
            <a:avLst/>
          </a:prstGeom>
        </p:spPr>
      </p:pic>
      <p:sp>
        <p:nvSpPr>
          <p:cNvPr id="13" name="Titel 1">
            <a:extLst>
              <a:ext uri="{FF2B5EF4-FFF2-40B4-BE49-F238E27FC236}">
                <a16:creationId xmlns:a16="http://schemas.microsoft.com/office/drawing/2014/main" id="{9F31A654-EAFB-4F3D-94B5-3D140C83D1B4}"/>
              </a:ext>
            </a:extLst>
          </p:cNvPr>
          <p:cNvSpPr>
            <a:spLocks noGrp="1"/>
          </p:cNvSpPr>
          <p:nvPr>
            <p:ph type="title"/>
          </p:nvPr>
        </p:nvSpPr>
        <p:spPr>
          <a:xfrm>
            <a:off x="466726" y="365126"/>
            <a:ext cx="11410950" cy="885102"/>
          </a:xfrm>
        </p:spPr>
        <p:txBody>
          <a:bodyPr>
            <a:normAutofit fontScale="90000"/>
          </a:bodyPr>
          <a:lstStyle/>
          <a:p>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Van </a:t>
            </a:r>
            <a:r>
              <a:rPr lang="en-GB" sz="6000" b="1" dirty="0" err="1">
                <a:solidFill>
                  <a:srgbClr val="E50056"/>
                </a:solidFill>
                <a:effectLst>
                  <a:outerShdw blurRad="38100" dist="38100" dir="2700000" algn="tl">
                    <a:srgbClr val="000000">
                      <a:alpha val="43137"/>
                    </a:srgbClr>
                  </a:outerShdw>
                </a:effectLst>
                <a:latin typeface="Arial Narrow" panose="020B0606020202030204" pitchFamily="34" charset="0"/>
              </a:rPr>
              <a:t>SaP</a:t>
            </a:r>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 Model </a:t>
            </a:r>
            <a:r>
              <a:rPr lang="en-GB" sz="6000" b="1" dirty="0" err="1">
                <a:solidFill>
                  <a:srgbClr val="E50056"/>
                </a:solidFill>
                <a:effectLst>
                  <a:outerShdw blurRad="38100" dist="38100" dir="2700000" algn="tl">
                    <a:srgbClr val="000000">
                      <a:alpha val="43137"/>
                    </a:srgbClr>
                  </a:outerShdw>
                </a:effectLst>
                <a:latin typeface="Arial Narrow" panose="020B0606020202030204" pitchFamily="34" charset="0"/>
              </a:rPr>
              <a:t>naar</a:t>
            </a:r>
            <a:r>
              <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rPr>
              <a:t> concrete </a:t>
            </a:r>
            <a:r>
              <a:rPr lang="en-GB" sz="6000" b="1" dirty="0" err="1">
                <a:solidFill>
                  <a:srgbClr val="E50056"/>
                </a:solidFill>
                <a:effectLst>
                  <a:outerShdw blurRad="38100" dist="38100" dir="2700000" algn="tl">
                    <a:srgbClr val="000000">
                      <a:alpha val="43137"/>
                    </a:srgbClr>
                  </a:outerShdw>
                </a:effectLst>
                <a:latin typeface="Arial Narrow" panose="020B0606020202030204" pitchFamily="34" charset="0"/>
              </a:rPr>
              <a:t>initiatieven</a:t>
            </a:r>
            <a:endParaRPr lang="en-GB" sz="6000" dirty="0"/>
          </a:p>
        </p:txBody>
      </p:sp>
      <p:pic>
        <p:nvPicPr>
          <p:cNvPr id="7" name="Picture 6" descr="Logo&#10;&#10;Description automatically generated">
            <a:extLst>
              <a:ext uri="{FF2B5EF4-FFF2-40B4-BE49-F238E27FC236}">
                <a16:creationId xmlns:a16="http://schemas.microsoft.com/office/drawing/2014/main" id="{C9BD2707-C615-ECC5-5273-9600599B8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Tree>
    <p:extLst>
      <p:ext uri="{BB962C8B-B14F-4D97-AF65-F5344CB8AC3E}">
        <p14:creationId xmlns:p14="http://schemas.microsoft.com/office/powerpoint/2010/main" val="412515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318C-AB76-471D-9133-1F3F1D65ACB4}"/>
              </a:ext>
            </a:extLst>
          </p:cNvPr>
          <p:cNvSpPr>
            <a:spLocks noGrp="1"/>
          </p:cNvSpPr>
          <p:nvPr>
            <p:ph type="title"/>
          </p:nvPr>
        </p:nvSpPr>
        <p:spPr>
          <a:xfrm>
            <a:off x="838200" y="365125"/>
            <a:ext cx="10515600" cy="1325563"/>
          </a:xfrm>
        </p:spPr>
        <p:txBody>
          <a:bodyPr>
            <a:normAutofit/>
          </a:bodyPr>
          <a:lstStyle/>
          <a:p>
            <a:r>
              <a:rPr lang="en-US" sz="6000" b="1" dirty="0">
                <a:solidFill>
                  <a:srgbClr val="E50056"/>
                </a:solidFill>
                <a:effectLst>
                  <a:outerShdw blurRad="38100" dist="38100" dir="2700000" algn="tl">
                    <a:srgbClr val="000000">
                      <a:alpha val="43137"/>
                    </a:srgbClr>
                  </a:outerShdw>
                </a:effectLst>
                <a:latin typeface="Arial Narrow" panose="020B0606020202030204" pitchFamily="34" charset="0"/>
              </a:rPr>
              <a:t>What’s in it for them? </a:t>
            </a:r>
            <a:endPar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endParaRPr>
          </a:p>
        </p:txBody>
      </p:sp>
      <p:pic>
        <p:nvPicPr>
          <p:cNvPr id="4" name="Picture 2" descr="Afbeeldingsresultaat voor han logo">
            <a:extLst>
              <a:ext uri="{FF2B5EF4-FFF2-40B4-BE49-F238E27FC236}">
                <a16:creationId xmlns:a16="http://schemas.microsoft.com/office/drawing/2014/main" id="{1E5A0DE8-4B45-4165-938B-7A47F4C01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inhoud 2">
            <a:extLst>
              <a:ext uri="{FF2B5EF4-FFF2-40B4-BE49-F238E27FC236}">
                <a16:creationId xmlns:a16="http://schemas.microsoft.com/office/drawing/2014/main" id="{70021DE7-026B-4E5F-8380-F5DBACABAC97}"/>
              </a:ext>
            </a:extLst>
          </p:cNvPr>
          <p:cNvSpPr>
            <a:spLocks noGrp="1"/>
          </p:cNvSpPr>
          <p:nvPr>
            <p:ph idx="1"/>
          </p:nvPr>
        </p:nvSpPr>
        <p:spPr>
          <a:xfrm>
            <a:off x="838200" y="2293857"/>
            <a:ext cx="4067175" cy="4003026"/>
          </a:xfrm>
          <a:solidFill>
            <a:schemeClr val="bg1"/>
          </a:solidFill>
        </p:spPr>
        <p:txBody>
          <a:bodyPr>
            <a:normAutofit/>
          </a:bodyPr>
          <a:lstStyle/>
          <a:p>
            <a:pPr marL="0" indent="0">
              <a:lnSpc>
                <a:spcPct val="100000"/>
              </a:lnSpc>
              <a:buFont typeface="Arial" panose="020B0604020202020204" pitchFamily="34" charset="0"/>
              <a:buNone/>
            </a:pPr>
            <a:r>
              <a:rPr lang="en-GB" sz="2000" b="1" i="1" dirty="0" err="1">
                <a:solidFill>
                  <a:srgbClr val="E50056"/>
                </a:solidFill>
                <a:latin typeface="Arial Narrow" panose="020B0606020202030204" pitchFamily="34" charset="0"/>
              </a:rPr>
              <a:t>Beweegredenen</a:t>
            </a:r>
            <a:r>
              <a:rPr lang="en-GB" sz="2000" b="1" i="1" dirty="0">
                <a:solidFill>
                  <a:srgbClr val="E50056"/>
                </a:solidFill>
                <a:latin typeface="Arial Narrow" panose="020B0606020202030204" pitchFamily="34" charset="0"/>
              </a:rPr>
              <a:t> ‘</a:t>
            </a:r>
            <a:r>
              <a:rPr lang="en-GB" sz="2000" b="1" i="1" dirty="0" err="1">
                <a:solidFill>
                  <a:srgbClr val="E50056"/>
                </a:solidFill>
                <a:latin typeface="Arial Narrow" panose="020B0606020202030204" pitchFamily="34" charset="0"/>
              </a:rPr>
              <a:t>actieve</a:t>
            </a:r>
            <a:r>
              <a:rPr lang="en-GB" sz="2000" b="1" i="1" dirty="0">
                <a:solidFill>
                  <a:srgbClr val="E50056"/>
                </a:solidFill>
                <a:latin typeface="Arial Narrow" panose="020B0606020202030204" pitchFamily="34" charset="0"/>
              </a:rPr>
              <a:t> </a:t>
            </a:r>
            <a:r>
              <a:rPr lang="en-GB" sz="2000" b="1" i="1" dirty="0" err="1">
                <a:solidFill>
                  <a:srgbClr val="E50056"/>
                </a:solidFill>
                <a:latin typeface="Arial Narrow" panose="020B0606020202030204" pitchFamily="34" charset="0"/>
              </a:rPr>
              <a:t>inzet</a:t>
            </a:r>
            <a:r>
              <a:rPr lang="en-GB" sz="2000" b="1" i="1" dirty="0">
                <a:solidFill>
                  <a:srgbClr val="E50056"/>
                </a:solidFill>
                <a:latin typeface="Arial Narrow" panose="020B0606020202030204" pitchFamily="34" charset="0"/>
              </a:rPr>
              <a:t>’</a:t>
            </a:r>
          </a:p>
          <a:p>
            <a:pPr marL="0" indent="0">
              <a:lnSpc>
                <a:spcPct val="100000"/>
              </a:lnSpc>
              <a:buFont typeface="Arial" panose="020B0604020202020204" pitchFamily="34" charset="0"/>
              <a:buNone/>
            </a:pPr>
            <a:r>
              <a:rPr lang="nl-NL" sz="2000" i="1" dirty="0">
                <a:latin typeface="Arial Narrow" panose="020B0606020202030204" pitchFamily="34" charset="0"/>
              </a:rPr>
              <a:t>- Persoonlijke interesse en passie</a:t>
            </a:r>
          </a:p>
          <a:p>
            <a:pPr marL="0" indent="0">
              <a:lnSpc>
                <a:spcPct val="100000"/>
              </a:lnSpc>
              <a:buFont typeface="Arial" panose="020B0604020202020204" pitchFamily="34" charset="0"/>
              <a:buNone/>
            </a:pPr>
            <a:r>
              <a:rPr lang="nl-NL" sz="2000" i="1" dirty="0">
                <a:latin typeface="Arial Narrow" panose="020B0606020202030204" pitchFamily="34" charset="0"/>
              </a:rPr>
              <a:t>- Carrièregerichte redenen</a:t>
            </a:r>
          </a:p>
          <a:p>
            <a:pPr marL="0" indent="0">
              <a:lnSpc>
                <a:spcPct val="100000"/>
              </a:lnSpc>
              <a:buFont typeface="Arial" panose="020B0604020202020204" pitchFamily="34" charset="0"/>
              <a:buNone/>
            </a:pPr>
            <a:r>
              <a:rPr lang="nl-NL" sz="2000" i="1" dirty="0">
                <a:latin typeface="Arial Narrow" panose="020B0606020202030204" pitchFamily="34" charset="0"/>
              </a:rPr>
              <a:t>- Sociale redenen</a:t>
            </a:r>
          </a:p>
          <a:p>
            <a:pPr marL="0" indent="0">
              <a:lnSpc>
                <a:spcPct val="100000"/>
              </a:lnSpc>
              <a:buFont typeface="Arial" panose="020B0604020202020204" pitchFamily="34" charset="0"/>
              <a:buNone/>
            </a:pPr>
            <a:endParaRPr lang="nl-NL" sz="2000" i="1" dirty="0">
              <a:latin typeface="Arial Narrow" panose="020B0606020202030204" pitchFamily="34" charset="0"/>
            </a:endParaRPr>
          </a:p>
          <a:p>
            <a:pPr marL="0" indent="0">
              <a:lnSpc>
                <a:spcPct val="100000"/>
              </a:lnSpc>
              <a:buFont typeface="Arial" panose="020B0604020202020204" pitchFamily="34" charset="0"/>
              <a:buNone/>
            </a:pPr>
            <a:r>
              <a:rPr lang="nl-NL" sz="2000" i="1" dirty="0">
                <a:latin typeface="Arial Narrow" panose="020B0606020202030204" pitchFamily="34" charset="0"/>
              </a:rPr>
              <a:t>- Geld is geen belangrijke drijfveer</a:t>
            </a:r>
          </a:p>
          <a:p>
            <a:pPr marL="0" indent="0">
              <a:lnSpc>
                <a:spcPct val="100000"/>
              </a:lnSpc>
              <a:buNone/>
            </a:pPr>
            <a:endParaRPr lang="en-GB" sz="2000" i="1" dirty="0">
              <a:latin typeface="Arial Narrow" panose="020B0606020202030204" pitchFamily="34" charset="0"/>
            </a:endParaRPr>
          </a:p>
          <a:p>
            <a:pPr marL="0" indent="0">
              <a:lnSpc>
                <a:spcPct val="100000"/>
              </a:lnSpc>
              <a:buNone/>
            </a:pPr>
            <a:endParaRPr lang="nl-NL" sz="2000" b="1" i="1" dirty="0">
              <a:solidFill>
                <a:srgbClr val="E50056"/>
              </a:solidFill>
              <a:latin typeface="Arial Narrow" panose="020B0606020202030204" pitchFamily="34" charset="0"/>
              <a:cs typeface="Times New Roman" panose="02020603050405020304" pitchFamily="18" charset="0"/>
            </a:endParaRPr>
          </a:p>
        </p:txBody>
      </p:sp>
      <p:sp>
        <p:nvSpPr>
          <p:cNvPr id="20" name="Tijdelijke aanduiding voor inhoud 2">
            <a:extLst>
              <a:ext uri="{FF2B5EF4-FFF2-40B4-BE49-F238E27FC236}">
                <a16:creationId xmlns:a16="http://schemas.microsoft.com/office/drawing/2014/main" id="{14378540-AF5E-4E6D-BD82-4BDB575267B0}"/>
              </a:ext>
            </a:extLst>
          </p:cNvPr>
          <p:cNvSpPr txBox="1">
            <a:spLocks/>
          </p:cNvSpPr>
          <p:nvPr/>
        </p:nvSpPr>
        <p:spPr>
          <a:xfrm>
            <a:off x="5952972" y="2293856"/>
            <a:ext cx="4604192" cy="4199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i="1" dirty="0" err="1">
                <a:solidFill>
                  <a:srgbClr val="E50056"/>
                </a:solidFill>
                <a:latin typeface="Arial Narrow" panose="020B0606020202030204" pitchFamily="34" charset="0"/>
              </a:rPr>
              <a:t>Opbrengsten</a:t>
            </a:r>
            <a:endParaRPr lang="en-GB" sz="2000" b="1" i="1" dirty="0">
              <a:solidFill>
                <a:srgbClr val="E50056"/>
              </a:solidFill>
              <a:latin typeface="Arial Narrow" panose="020B0606020202030204" pitchFamily="34" charset="0"/>
            </a:endParaRPr>
          </a:p>
          <a:p>
            <a:pPr marL="0" indent="0">
              <a:lnSpc>
                <a:spcPct val="100000"/>
              </a:lnSpc>
              <a:buFont typeface="Arial" panose="020B0604020202020204" pitchFamily="34" charset="0"/>
              <a:buNone/>
            </a:pPr>
            <a:r>
              <a:rPr lang="nl-NL" sz="2000" i="1" dirty="0">
                <a:latin typeface="Arial Narrow" panose="020B0606020202030204" pitchFamily="34" charset="0"/>
              </a:rPr>
              <a:t>- Persoonlijke opbrengsten</a:t>
            </a:r>
          </a:p>
          <a:p>
            <a:pPr marL="0" indent="0">
              <a:lnSpc>
                <a:spcPct val="100000"/>
              </a:lnSpc>
              <a:buFont typeface="Arial" panose="020B0604020202020204" pitchFamily="34" charset="0"/>
              <a:buNone/>
            </a:pPr>
            <a:r>
              <a:rPr lang="nl-NL" sz="2000" i="1" dirty="0">
                <a:latin typeface="Arial Narrow" panose="020B0606020202030204" pitchFamily="34" charset="0"/>
              </a:rPr>
              <a:t>- Carrièregerichte opbrengsten</a:t>
            </a:r>
          </a:p>
          <a:p>
            <a:pPr marL="0" indent="0">
              <a:lnSpc>
                <a:spcPct val="100000"/>
              </a:lnSpc>
              <a:buFont typeface="Arial" panose="020B0604020202020204" pitchFamily="34" charset="0"/>
              <a:buNone/>
            </a:pPr>
            <a:r>
              <a:rPr lang="nl-NL" sz="2000" i="1" dirty="0">
                <a:latin typeface="Arial Narrow" panose="020B0606020202030204" pitchFamily="34" charset="0"/>
              </a:rPr>
              <a:t>- Verbinding</a:t>
            </a:r>
          </a:p>
          <a:p>
            <a:pPr marL="0" indent="0">
              <a:lnSpc>
                <a:spcPct val="100000"/>
              </a:lnSpc>
              <a:buFont typeface="Arial" panose="020B0604020202020204" pitchFamily="34" charset="0"/>
              <a:buNone/>
            </a:pPr>
            <a:r>
              <a:rPr lang="nl-NL" sz="2000" i="1" dirty="0">
                <a:latin typeface="Arial Narrow" panose="020B0606020202030204" pitchFamily="34" charset="0"/>
              </a:rPr>
              <a:t>- Vergoedingen en privileges</a:t>
            </a:r>
          </a:p>
          <a:p>
            <a:pPr marL="0" indent="0">
              <a:lnSpc>
                <a:spcPct val="100000"/>
              </a:lnSpc>
              <a:buFont typeface="Arial" panose="020B0604020202020204" pitchFamily="34" charset="0"/>
              <a:buNone/>
            </a:pPr>
            <a:endParaRPr lang="nl-NL" sz="2000" i="1" dirty="0">
              <a:latin typeface="Arial Narrow" panose="020B0606020202030204" pitchFamily="34" charset="0"/>
            </a:endParaRPr>
          </a:p>
          <a:p>
            <a:pPr marL="0" indent="0">
              <a:lnSpc>
                <a:spcPct val="100000"/>
              </a:lnSpc>
              <a:buFont typeface="Arial" panose="020B0604020202020204" pitchFamily="34" charset="0"/>
              <a:buNone/>
            </a:pPr>
            <a:r>
              <a:rPr lang="nl-NL" sz="2000" i="1" dirty="0">
                <a:latin typeface="Arial Narrow" panose="020B0606020202030204" pitchFamily="34" charset="0"/>
              </a:rPr>
              <a:t>- Meer dan verwacht</a:t>
            </a:r>
            <a:endParaRPr lang="en-GB" sz="2000" i="1" dirty="0">
              <a:latin typeface="Arial Narrow" panose="020B0606020202030204" pitchFamily="34" charset="0"/>
            </a:endParaRPr>
          </a:p>
          <a:p>
            <a:pPr marL="0" indent="0">
              <a:buNone/>
            </a:pPr>
            <a:endParaRPr lang="en-GB" sz="2000" i="1" dirty="0">
              <a:latin typeface="Arial Narrow" panose="020B0606020202030204" pitchFamily="34" charset="0"/>
            </a:endParaRPr>
          </a:p>
        </p:txBody>
      </p:sp>
      <p:cxnSp>
        <p:nvCxnSpPr>
          <p:cNvPr id="9" name="Rechte verbindingslijn 8">
            <a:extLst>
              <a:ext uri="{FF2B5EF4-FFF2-40B4-BE49-F238E27FC236}">
                <a16:creationId xmlns:a16="http://schemas.microsoft.com/office/drawing/2014/main" id="{F718E593-7C42-4C4D-A216-B9F5945CF2A1}"/>
              </a:ext>
            </a:extLst>
          </p:cNvPr>
          <p:cNvCxnSpPr>
            <a:cxnSpLocks/>
          </p:cNvCxnSpPr>
          <p:nvPr/>
        </p:nvCxnSpPr>
        <p:spPr>
          <a:xfrm rot="16200000">
            <a:off x="6022200" y="-3359476"/>
            <a:ext cx="0" cy="10368000"/>
          </a:xfrm>
          <a:prstGeom prst="line">
            <a:avLst/>
          </a:prstGeom>
          <a:ln w="57150"/>
        </p:spPr>
        <p:style>
          <a:lnRef idx="1">
            <a:schemeClr val="dk1"/>
          </a:lnRef>
          <a:fillRef idx="0">
            <a:schemeClr val="dk1"/>
          </a:fillRef>
          <a:effectRef idx="0">
            <a:schemeClr val="dk1"/>
          </a:effectRef>
          <a:fontRef idx="minor">
            <a:schemeClr val="tx1"/>
          </a:fontRef>
        </p:style>
      </p:cxnSp>
      <p:pic>
        <p:nvPicPr>
          <p:cNvPr id="6" name="Picture 5" descr="Logo&#10;&#10;Description automatically generated">
            <a:extLst>
              <a:ext uri="{FF2B5EF4-FFF2-40B4-BE49-F238E27FC236}">
                <a16:creationId xmlns:a16="http://schemas.microsoft.com/office/drawing/2014/main" id="{D4146B2B-196D-F5EF-608A-BCA7093E2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
        <p:nvSpPr>
          <p:cNvPr id="11" name="Text Placeholder 1">
            <a:extLst>
              <a:ext uri="{FF2B5EF4-FFF2-40B4-BE49-F238E27FC236}">
                <a16:creationId xmlns:a16="http://schemas.microsoft.com/office/drawing/2014/main" id="{D13A92DE-B78F-4C03-9662-61F15FC8727D}"/>
              </a:ext>
            </a:extLst>
          </p:cNvPr>
          <p:cNvSpPr txBox="1">
            <a:spLocks/>
          </p:cNvSpPr>
          <p:nvPr/>
        </p:nvSpPr>
        <p:spPr bwMode="auto">
          <a:xfrm>
            <a:off x="1038469" y="5480104"/>
            <a:ext cx="5569816" cy="2024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800" b="1" kern="1200">
                <a:solidFill>
                  <a:schemeClr val="bg2"/>
                </a:solidFill>
                <a:latin typeface="Arial (Body)"/>
                <a:ea typeface="ＭＳ Ｐゴシック" pitchFamily="-107" charset="-128"/>
                <a:cs typeface="Arial (Body)"/>
              </a:defRPr>
            </a:lvl1pPr>
            <a:lvl2pPr marL="270000" indent="-270000" algn="l" defTabSz="457200" rtl="0" eaLnBrk="1" fontAlgn="base" hangingPunct="1">
              <a:spcBef>
                <a:spcPct val="20000"/>
              </a:spcBef>
              <a:spcAft>
                <a:spcPct val="0"/>
              </a:spcAft>
              <a:buSzPct val="100000"/>
              <a:buFont typeface="Lucida Grande"/>
              <a:buChar char="-"/>
              <a:defRPr sz="2400" kern="1200">
                <a:solidFill>
                  <a:schemeClr val="bg1"/>
                </a:solidFill>
                <a:latin typeface="Arial (Body)"/>
                <a:ea typeface="ＭＳ Ｐゴシック" pitchFamily="-107" charset="-128"/>
                <a:cs typeface="Arial (Body)"/>
              </a:defRPr>
            </a:lvl2pPr>
            <a:lvl3pPr marL="270000" indent="-270000" algn="l" defTabSz="457200" rtl="0" eaLnBrk="1" fontAlgn="base" hangingPunct="1">
              <a:spcBef>
                <a:spcPct val="20000"/>
              </a:spcBef>
              <a:spcAft>
                <a:spcPct val="0"/>
              </a:spcAft>
              <a:buSzPct val="100000"/>
              <a:buFont typeface="Lucida Grande"/>
              <a:buChar char="-"/>
              <a:defRPr sz="2400" kern="1200">
                <a:solidFill>
                  <a:schemeClr val="bg1"/>
                </a:solidFill>
                <a:latin typeface="Arial (Body)"/>
                <a:ea typeface="ＭＳ Ｐゴシック" pitchFamily="-107" charset="-128"/>
                <a:cs typeface="Arial (Body)"/>
              </a:defRPr>
            </a:lvl3pPr>
            <a:lvl4pPr marL="270000" indent="-270000" algn="l" defTabSz="457200" rtl="0" eaLnBrk="1" fontAlgn="base" hangingPunct="1">
              <a:spcBef>
                <a:spcPct val="20000"/>
              </a:spcBef>
              <a:spcAft>
                <a:spcPct val="0"/>
              </a:spcAft>
              <a:buSzPct val="100000"/>
              <a:buFont typeface="Lucida Grande"/>
              <a:buChar char="-"/>
              <a:defRPr sz="2000" kern="1200">
                <a:solidFill>
                  <a:schemeClr val="bg1"/>
                </a:solidFill>
                <a:latin typeface="Arial (Body)"/>
                <a:ea typeface="ＭＳ Ｐゴシック" pitchFamily="-107" charset="-128"/>
                <a:cs typeface="Arial (Body)"/>
              </a:defRPr>
            </a:lvl4pPr>
            <a:lvl5pPr marL="270000" indent="-270000" algn="l" defTabSz="457200" rtl="0" eaLnBrk="1" fontAlgn="base" hangingPunct="1">
              <a:spcBef>
                <a:spcPct val="20000"/>
              </a:spcBef>
              <a:spcAft>
                <a:spcPct val="0"/>
              </a:spcAft>
              <a:buSzPct val="100000"/>
              <a:buFont typeface="Lucida Grande"/>
              <a:buChar char="-"/>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nl-NL" sz="1600" b="0" i="1" dirty="0">
                <a:solidFill>
                  <a:srgbClr val="E50056"/>
                </a:solidFill>
              </a:rPr>
              <a:t>“</a:t>
            </a:r>
            <a:r>
              <a:rPr lang="en-US" sz="1600" b="0" i="1" dirty="0">
                <a:solidFill>
                  <a:srgbClr val="E50056"/>
                </a:solidFill>
              </a:rPr>
              <a:t>Yeah, I think meeting new people is really one at the top but there are also other aspects like now I’m learning more about managing, documents and creating nice policies, all of this</a:t>
            </a:r>
            <a:r>
              <a:rPr lang="nl-NL" sz="1600" b="0" i="1" dirty="0">
                <a:solidFill>
                  <a:srgbClr val="E50056"/>
                </a:solidFill>
              </a:rPr>
              <a:t>.” </a:t>
            </a:r>
          </a:p>
        </p:txBody>
      </p:sp>
      <p:sp>
        <p:nvSpPr>
          <p:cNvPr id="12" name="Rounded Rectangular Callout 2">
            <a:extLst>
              <a:ext uri="{FF2B5EF4-FFF2-40B4-BE49-F238E27FC236}">
                <a16:creationId xmlns:a16="http://schemas.microsoft.com/office/drawing/2014/main" id="{CA679AA2-0E62-0BA9-DAE7-3A3EC393205E}"/>
              </a:ext>
            </a:extLst>
          </p:cNvPr>
          <p:cNvSpPr/>
          <p:nvPr/>
        </p:nvSpPr>
        <p:spPr>
          <a:xfrm>
            <a:off x="970158" y="5341988"/>
            <a:ext cx="5706438" cy="1206597"/>
          </a:xfrm>
          <a:prstGeom prst="wedgeRoundRectCallout">
            <a:avLst>
              <a:gd name="adj1" fmla="val 56570"/>
              <a:gd name="adj2" fmla="val -47657"/>
              <a:gd name="adj3" fmla="val 16667"/>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50056"/>
              </a:solidFill>
            </a:endParaRPr>
          </a:p>
        </p:txBody>
      </p:sp>
    </p:spTree>
    <p:extLst>
      <p:ext uri="{BB962C8B-B14F-4D97-AF65-F5344CB8AC3E}">
        <p14:creationId xmlns:p14="http://schemas.microsoft.com/office/powerpoint/2010/main" val="5144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318C-AB76-471D-9133-1F3F1D65ACB4}"/>
              </a:ext>
            </a:extLst>
          </p:cNvPr>
          <p:cNvSpPr>
            <a:spLocks noGrp="1"/>
          </p:cNvSpPr>
          <p:nvPr>
            <p:ph type="title"/>
          </p:nvPr>
        </p:nvSpPr>
        <p:spPr>
          <a:xfrm>
            <a:off x="838200" y="365125"/>
            <a:ext cx="10515600" cy="1325563"/>
          </a:xfrm>
        </p:spPr>
        <p:txBody>
          <a:bodyPr>
            <a:normAutofit/>
          </a:bodyPr>
          <a:lstStyle/>
          <a:p>
            <a:r>
              <a:rPr lang="en-US" sz="6000" b="1" dirty="0">
                <a:solidFill>
                  <a:srgbClr val="E50056"/>
                </a:solidFill>
                <a:effectLst>
                  <a:outerShdw blurRad="38100" dist="38100" dir="2700000" algn="tl">
                    <a:srgbClr val="000000">
                      <a:alpha val="43137"/>
                    </a:srgbClr>
                  </a:outerShdw>
                </a:effectLst>
                <a:latin typeface="Arial Narrow" panose="020B0606020202030204" pitchFamily="34" charset="0"/>
              </a:rPr>
              <a:t>What’s in it for them? </a:t>
            </a:r>
            <a:endParaRPr lang="en-GB" sz="6000" b="1" dirty="0">
              <a:solidFill>
                <a:srgbClr val="E50056"/>
              </a:solidFill>
              <a:effectLst>
                <a:outerShdw blurRad="38100" dist="38100" dir="2700000" algn="tl">
                  <a:srgbClr val="000000">
                    <a:alpha val="43137"/>
                  </a:srgbClr>
                </a:outerShdw>
              </a:effectLst>
              <a:latin typeface="Arial Narrow" panose="020B0606020202030204" pitchFamily="34" charset="0"/>
            </a:endParaRPr>
          </a:p>
        </p:txBody>
      </p:sp>
      <p:pic>
        <p:nvPicPr>
          <p:cNvPr id="4" name="Picture 2" descr="Afbeeldingsresultaat voor han logo">
            <a:extLst>
              <a:ext uri="{FF2B5EF4-FFF2-40B4-BE49-F238E27FC236}">
                <a16:creationId xmlns:a16="http://schemas.microsoft.com/office/drawing/2014/main" id="{1E5A0DE8-4B45-4165-938B-7A47F4C01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inhoud 2">
            <a:extLst>
              <a:ext uri="{FF2B5EF4-FFF2-40B4-BE49-F238E27FC236}">
                <a16:creationId xmlns:a16="http://schemas.microsoft.com/office/drawing/2014/main" id="{70021DE7-026B-4E5F-8380-F5DBACABAC97}"/>
              </a:ext>
            </a:extLst>
          </p:cNvPr>
          <p:cNvSpPr>
            <a:spLocks noGrp="1"/>
          </p:cNvSpPr>
          <p:nvPr>
            <p:ph idx="1"/>
          </p:nvPr>
        </p:nvSpPr>
        <p:spPr>
          <a:xfrm>
            <a:off x="838200" y="2293857"/>
            <a:ext cx="4067175" cy="4003026"/>
          </a:xfrm>
          <a:solidFill>
            <a:schemeClr val="bg1"/>
          </a:solidFill>
        </p:spPr>
        <p:txBody>
          <a:bodyPr>
            <a:normAutofit/>
          </a:bodyPr>
          <a:lstStyle/>
          <a:p>
            <a:pPr marL="0" indent="0">
              <a:lnSpc>
                <a:spcPct val="100000"/>
              </a:lnSpc>
              <a:buFont typeface="Arial" panose="020B0604020202020204" pitchFamily="34" charset="0"/>
              <a:buNone/>
            </a:pPr>
            <a:r>
              <a:rPr lang="en-GB" sz="2000" b="1" i="1" dirty="0" err="1">
                <a:solidFill>
                  <a:srgbClr val="E50056"/>
                </a:solidFill>
                <a:latin typeface="Arial Narrow" panose="020B0606020202030204" pitchFamily="34" charset="0"/>
              </a:rPr>
              <a:t>Belemmeringen</a:t>
            </a:r>
            <a:endParaRPr lang="en-GB" sz="2000" b="1" i="1" dirty="0">
              <a:solidFill>
                <a:srgbClr val="E50056"/>
              </a:solidFill>
              <a:latin typeface="Arial Narrow" panose="020B0606020202030204" pitchFamily="34" charset="0"/>
            </a:endParaRPr>
          </a:p>
          <a:p>
            <a:pPr marL="0" indent="0">
              <a:lnSpc>
                <a:spcPct val="100000"/>
              </a:lnSpc>
              <a:buFont typeface="Arial" panose="020B0604020202020204" pitchFamily="34" charset="0"/>
              <a:buNone/>
            </a:pPr>
            <a:r>
              <a:rPr lang="nl-NL" sz="2000" i="1" dirty="0">
                <a:latin typeface="Arial Narrow" panose="020B0606020202030204" pitchFamily="34" charset="0"/>
              </a:rPr>
              <a:t>- Weinig belemmeringen</a:t>
            </a:r>
          </a:p>
          <a:p>
            <a:pPr marL="0" indent="0">
              <a:lnSpc>
                <a:spcPct val="100000"/>
              </a:lnSpc>
              <a:buFont typeface="Arial" panose="020B0604020202020204" pitchFamily="34" charset="0"/>
              <a:buNone/>
            </a:pPr>
            <a:endParaRPr lang="nl-NL" sz="2000" i="1" dirty="0">
              <a:latin typeface="Arial Narrow" panose="020B0606020202030204" pitchFamily="34" charset="0"/>
            </a:endParaRPr>
          </a:p>
          <a:p>
            <a:pPr marL="0" indent="0">
              <a:lnSpc>
                <a:spcPct val="100000"/>
              </a:lnSpc>
              <a:buFont typeface="Arial" panose="020B0604020202020204" pitchFamily="34" charset="0"/>
              <a:buNone/>
            </a:pPr>
            <a:r>
              <a:rPr lang="nl-NL" sz="2000" i="1" dirty="0">
                <a:latin typeface="Arial Narrow" panose="020B0606020202030204" pitchFamily="34" charset="0"/>
              </a:rPr>
              <a:t>- Tijdsinvestering- en planning </a:t>
            </a:r>
          </a:p>
          <a:p>
            <a:pPr marL="0" indent="0">
              <a:lnSpc>
                <a:spcPct val="100000"/>
              </a:lnSpc>
              <a:buFont typeface="Arial" panose="020B0604020202020204" pitchFamily="34" charset="0"/>
              <a:buNone/>
            </a:pPr>
            <a:r>
              <a:rPr lang="nl-NL" sz="2000" i="1" dirty="0">
                <a:latin typeface="Arial Narrow" panose="020B0606020202030204" pitchFamily="34" charset="0"/>
              </a:rPr>
              <a:t>- Veranderde verhoudingen en roldiffusie</a:t>
            </a:r>
          </a:p>
          <a:p>
            <a:pPr marL="0" indent="0">
              <a:lnSpc>
                <a:spcPct val="100000"/>
              </a:lnSpc>
              <a:buFont typeface="Arial" panose="020B0604020202020204" pitchFamily="34" charset="0"/>
              <a:buNone/>
            </a:pPr>
            <a:r>
              <a:rPr lang="nl-NL" sz="2000" i="1" dirty="0">
                <a:latin typeface="Arial Narrow" panose="020B0606020202030204" pitchFamily="34" charset="0"/>
              </a:rPr>
              <a:t>- Overige belemmeringen</a:t>
            </a:r>
          </a:p>
          <a:p>
            <a:pPr marL="0" indent="0">
              <a:lnSpc>
                <a:spcPct val="100000"/>
              </a:lnSpc>
              <a:buNone/>
            </a:pPr>
            <a:endParaRPr lang="en-GB" sz="2000" i="1" dirty="0">
              <a:latin typeface="Arial Narrow" panose="020B0606020202030204" pitchFamily="34" charset="0"/>
            </a:endParaRPr>
          </a:p>
          <a:p>
            <a:pPr marL="0" indent="0">
              <a:lnSpc>
                <a:spcPct val="100000"/>
              </a:lnSpc>
              <a:buNone/>
            </a:pPr>
            <a:endParaRPr lang="nl-NL" sz="2000" b="1" i="1" dirty="0">
              <a:solidFill>
                <a:srgbClr val="E50056"/>
              </a:solidFill>
              <a:latin typeface="Arial Narrow" panose="020B0606020202030204" pitchFamily="34" charset="0"/>
              <a:cs typeface="Times New Roman" panose="02020603050405020304" pitchFamily="18" charset="0"/>
            </a:endParaRPr>
          </a:p>
        </p:txBody>
      </p:sp>
      <p:sp>
        <p:nvSpPr>
          <p:cNvPr id="20" name="Tijdelijke aanduiding voor inhoud 2">
            <a:extLst>
              <a:ext uri="{FF2B5EF4-FFF2-40B4-BE49-F238E27FC236}">
                <a16:creationId xmlns:a16="http://schemas.microsoft.com/office/drawing/2014/main" id="{14378540-AF5E-4E6D-BD82-4BDB575267B0}"/>
              </a:ext>
            </a:extLst>
          </p:cNvPr>
          <p:cNvSpPr txBox="1">
            <a:spLocks/>
          </p:cNvSpPr>
          <p:nvPr/>
        </p:nvSpPr>
        <p:spPr>
          <a:xfrm>
            <a:off x="5952972" y="2293856"/>
            <a:ext cx="4604192" cy="4199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i="1" dirty="0">
                <a:solidFill>
                  <a:srgbClr val="E50056"/>
                </a:solidFill>
                <a:latin typeface="Arial Narrow" panose="020B0606020202030204" pitchFamily="34" charset="0"/>
              </a:rPr>
              <a:t>Tips </a:t>
            </a:r>
            <a:r>
              <a:rPr lang="en-GB" sz="2000" b="1" i="1" dirty="0" err="1">
                <a:solidFill>
                  <a:srgbClr val="E50056"/>
                </a:solidFill>
                <a:latin typeface="Arial Narrow" panose="020B0606020202030204" pitchFamily="34" charset="0"/>
              </a:rPr>
              <a:t>voor</a:t>
            </a:r>
            <a:r>
              <a:rPr lang="en-GB" sz="2000" b="1" i="1" dirty="0">
                <a:solidFill>
                  <a:srgbClr val="E50056"/>
                </a:solidFill>
                <a:latin typeface="Arial Narrow" panose="020B0606020202030204" pitchFamily="34" charset="0"/>
              </a:rPr>
              <a:t> de </a:t>
            </a:r>
            <a:r>
              <a:rPr lang="en-GB" sz="2000" b="1" i="1" dirty="0" err="1">
                <a:solidFill>
                  <a:srgbClr val="E50056"/>
                </a:solidFill>
                <a:latin typeface="Arial Narrow" panose="020B0606020202030204" pitchFamily="34" charset="0"/>
              </a:rPr>
              <a:t>hogeschool</a:t>
            </a:r>
            <a:endParaRPr lang="en-GB" sz="2000" b="1" i="1" dirty="0">
              <a:solidFill>
                <a:srgbClr val="E50056"/>
              </a:solidFill>
              <a:latin typeface="Arial Narrow" panose="020B0606020202030204" pitchFamily="34" charset="0"/>
            </a:endParaRPr>
          </a:p>
          <a:p>
            <a:pPr marL="0" indent="0">
              <a:lnSpc>
                <a:spcPct val="100000"/>
              </a:lnSpc>
              <a:buFont typeface="Arial" panose="020B0604020202020204" pitchFamily="34" charset="0"/>
              <a:buNone/>
            </a:pPr>
            <a:r>
              <a:rPr lang="nl-NL" sz="2000" i="1" dirty="0">
                <a:latin typeface="Arial Narrow" panose="020B0606020202030204" pitchFamily="34" charset="0"/>
              </a:rPr>
              <a:t>- Maak het zichtbaar, duidelijk omschreven en dichtbij</a:t>
            </a:r>
          </a:p>
          <a:p>
            <a:pPr marL="0" indent="0">
              <a:lnSpc>
                <a:spcPct val="100000"/>
              </a:lnSpc>
              <a:buFont typeface="Arial" panose="020B0604020202020204" pitchFamily="34" charset="0"/>
              <a:buNone/>
            </a:pPr>
            <a:r>
              <a:rPr lang="nl-NL" sz="2000" i="1" dirty="0">
                <a:latin typeface="Arial Narrow" panose="020B0606020202030204" pitchFamily="34" charset="0"/>
              </a:rPr>
              <a:t>- Maak het makkelijk</a:t>
            </a:r>
          </a:p>
          <a:p>
            <a:pPr marL="0" indent="0">
              <a:lnSpc>
                <a:spcPct val="100000"/>
              </a:lnSpc>
              <a:buFont typeface="Arial" panose="020B0604020202020204" pitchFamily="34" charset="0"/>
              <a:buNone/>
            </a:pPr>
            <a:r>
              <a:rPr lang="nl-NL" sz="2000" i="1" dirty="0">
                <a:latin typeface="Arial Narrow" panose="020B0606020202030204" pitchFamily="34" charset="0"/>
              </a:rPr>
              <a:t>- Maak het leuk </a:t>
            </a:r>
          </a:p>
          <a:p>
            <a:pPr marL="0" indent="0">
              <a:lnSpc>
                <a:spcPct val="100000"/>
              </a:lnSpc>
              <a:buFont typeface="Arial" panose="020B0604020202020204" pitchFamily="34" charset="0"/>
              <a:buNone/>
            </a:pPr>
            <a:r>
              <a:rPr lang="nl-NL" sz="2000" i="1" dirty="0">
                <a:latin typeface="Arial Narrow" panose="020B0606020202030204" pitchFamily="34" charset="0"/>
              </a:rPr>
              <a:t>- Maak het de moeite waard</a:t>
            </a:r>
          </a:p>
          <a:p>
            <a:pPr marL="0" indent="0">
              <a:buNone/>
            </a:pPr>
            <a:endParaRPr lang="en-GB" sz="2000" i="1" dirty="0">
              <a:latin typeface="Arial Narrow" panose="020B0606020202030204" pitchFamily="34" charset="0"/>
            </a:endParaRPr>
          </a:p>
        </p:txBody>
      </p:sp>
      <p:cxnSp>
        <p:nvCxnSpPr>
          <p:cNvPr id="9" name="Rechte verbindingslijn 8">
            <a:extLst>
              <a:ext uri="{FF2B5EF4-FFF2-40B4-BE49-F238E27FC236}">
                <a16:creationId xmlns:a16="http://schemas.microsoft.com/office/drawing/2014/main" id="{F718E593-7C42-4C4D-A216-B9F5945CF2A1}"/>
              </a:ext>
            </a:extLst>
          </p:cNvPr>
          <p:cNvCxnSpPr>
            <a:cxnSpLocks/>
          </p:cNvCxnSpPr>
          <p:nvPr/>
        </p:nvCxnSpPr>
        <p:spPr>
          <a:xfrm rot="16200000">
            <a:off x="6022200" y="-3359476"/>
            <a:ext cx="0" cy="10368000"/>
          </a:xfrm>
          <a:prstGeom prst="line">
            <a:avLst/>
          </a:prstGeom>
          <a:ln w="57150"/>
        </p:spPr>
        <p:style>
          <a:lnRef idx="1">
            <a:schemeClr val="dk1"/>
          </a:lnRef>
          <a:fillRef idx="0">
            <a:schemeClr val="dk1"/>
          </a:fillRef>
          <a:effectRef idx="0">
            <a:schemeClr val="dk1"/>
          </a:effectRef>
          <a:fontRef idx="minor">
            <a:schemeClr val="tx1"/>
          </a:fontRef>
        </p:style>
      </p:cxnSp>
      <p:pic>
        <p:nvPicPr>
          <p:cNvPr id="6" name="Picture 5" descr="Logo&#10;&#10;Description automatically generated">
            <a:extLst>
              <a:ext uri="{FF2B5EF4-FFF2-40B4-BE49-F238E27FC236}">
                <a16:creationId xmlns:a16="http://schemas.microsoft.com/office/drawing/2014/main" id="{D4146B2B-196D-F5EF-608A-BCA7093E2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
        <p:nvSpPr>
          <p:cNvPr id="10" name="Text Placeholder 1">
            <a:extLst>
              <a:ext uri="{FF2B5EF4-FFF2-40B4-BE49-F238E27FC236}">
                <a16:creationId xmlns:a16="http://schemas.microsoft.com/office/drawing/2014/main" id="{0BC9D4ED-6758-788A-F6FD-08B45F0A2FD9}"/>
              </a:ext>
            </a:extLst>
          </p:cNvPr>
          <p:cNvSpPr txBox="1">
            <a:spLocks/>
          </p:cNvSpPr>
          <p:nvPr/>
        </p:nvSpPr>
        <p:spPr bwMode="auto">
          <a:xfrm>
            <a:off x="1514302" y="5308531"/>
            <a:ext cx="6192532" cy="1653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800" b="1" kern="1200">
                <a:solidFill>
                  <a:schemeClr val="bg2"/>
                </a:solidFill>
                <a:latin typeface="Arial (Body)"/>
                <a:ea typeface="ＭＳ Ｐゴシック" pitchFamily="-107" charset="-128"/>
                <a:cs typeface="Arial (Body)"/>
              </a:defRPr>
            </a:lvl1pPr>
            <a:lvl2pPr marL="270000" indent="-270000" algn="l" defTabSz="457200" rtl="0" eaLnBrk="1" fontAlgn="base" hangingPunct="1">
              <a:spcBef>
                <a:spcPct val="20000"/>
              </a:spcBef>
              <a:spcAft>
                <a:spcPct val="0"/>
              </a:spcAft>
              <a:buSzPct val="100000"/>
              <a:buFont typeface="Lucida Grande"/>
              <a:buChar char="-"/>
              <a:defRPr sz="2400" kern="1200">
                <a:solidFill>
                  <a:schemeClr val="bg1"/>
                </a:solidFill>
                <a:latin typeface="Arial (Body)"/>
                <a:ea typeface="ＭＳ Ｐゴシック" pitchFamily="-107" charset="-128"/>
                <a:cs typeface="Arial (Body)"/>
              </a:defRPr>
            </a:lvl2pPr>
            <a:lvl3pPr marL="270000" indent="-270000" algn="l" defTabSz="457200" rtl="0" eaLnBrk="1" fontAlgn="base" hangingPunct="1">
              <a:spcBef>
                <a:spcPct val="20000"/>
              </a:spcBef>
              <a:spcAft>
                <a:spcPct val="0"/>
              </a:spcAft>
              <a:buSzPct val="100000"/>
              <a:buFont typeface="Lucida Grande"/>
              <a:buChar char="-"/>
              <a:defRPr sz="2400" kern="1200">
                <a:solidFill>
                  <a:schemeClr val="bg1"/>
                </a:solidFill>
                <a:latin typeface="Arial (Body)"/>
                <a:ea typeface="ＭＳ Ｐゴシック" pitchFamily="-107" charset="-128"/>
                <a:cs typeface="Arial (Body)"/>
              </a:defRPr>
            </a:lvl3pPr>
            <a:lvl4pPr marL="270000" indent="-270000" algn="l" defTabSz="457200" rtl="0" eaLnBrk="1" fontAlgn="base" hangingPunct="1">
              <a:spcBef>
                <a:spcPct val="20000"/>
              </a:spcBef>
              <a:spcAft>
                <a:spcPct val="0"/>
              </a:spcAft>
              <a:buSzPct val="100000"/>
              <a:buFont typeface="Lucida Grande"/>
              <a:buChar char="-"/>
              <a:defRPr sz="2000" kern="1200">
                <a:solidFill>
                  <a:schemeClr val="bg1"/>
                </a:solidFill>
                <a:latin typeface="Arial (Body)"/>
                <a:ea typeface="ＭＳ Ｐゴシック" pitchFamily="-107" charset="-128"/>
                <a:cs typeface="Arial (Body)"/>
              </a:defRPr>
            </a:lvl4pPr>
            <a:lvl5pPr marL="270000" indent="-270000" algn="l" defTabSz="457200" rtl="0" eaLnBrk="1" fontAlgn="base" hangingPunct="1">
              <a:spcBef>
                <a:spcPct val="20000"/>
              </a:spcBef>
              <a:spcAft>
                <a:spcPct val="0"/>
              </a:spcAft>
              <a:buSzPct val="100000"/>
              <a:buFont typeface="Lucida Grande"/>
              <a:buChar char="-"/>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nl-NL" sz="1600" b="0" i="1" dirty="0">
                <a:solidFill>
                  <a:srgbClr val="E50056"/>
                </a:solidFill>
              </a:rPr>
              <a:t>“Dat die dynamiek dan verandert als klassenvertegenwoordiger omdat je je ook eens tegen je klasgenoten richt, van: ‘hé, dit gedrag is echt niet normaal.’ … Het voelt een beetje als </a:t>
            </a:r>
            <a:r>
              <a:rPr lang="nl-NL" sz="1600" b="0" i="1" dirty="0" err="1">
                <a:solidFill>
                  <a:srgbClr val="E50056"/>
                </a:solidFill>
              </a:rPr>
              <a:t>it</a:t>
            </a:r>
            <a:r>
              <a:rPr lang="nl-NL" sz="1600" b="0" i="1" dirty="0">
                <a:solidFill>
                  <a:srgbClr val="E50056"/>
                </a:solidFill>
              </a:rPr>
              <a:t> </a:t>
            </a:r>
            <a:r>
              <a:rPr lang="nl-NL" sz="1600" b="0" i="1" dirty="0" err="1">
                <a:solidFill>
                  <a:srgbClr val="E50056"/>
                </a:solidFill>
              </a:rPr>
              <a:t>comes</a:t>
            </a:r>
            <a:r>
              <a:rPr lang="nl-NL" sz="1600" b="0" i="1" dirty="0">
                <a:solidFill>
                  <a:srgbClr val="E50056"/>
                </a:solidFill>
              </a:rPr>
              <a:t> </a:t>
            </a:r>
            <a:r>
              <a:rPr lang="nl-NL" sz="1600" b="0" i="1" dirty="0" err="1">
                <a:solidFill>
                  <a:srgbClr val="E50056"/>
                </a:solidFill>
              </a:rPr>
              <a:t>with</a:t>
            </a:r>
            <a:r>
              <a:rPr lang="nl-NL" sz="1600" b="0" i="1" dirty="0">
                <a:solidFill>
                  <a:srgbClr val="E50056"/>
                </a:solidFill>
              </a:rPr>
              <a:t> </a:t>
            </a:r>
            <a:r>
              <a:rPr lang="nl-NL" sz="1600" b="0" i="1" dirty="0" err="1">
                <a:solidFill>
                  <a:srgbClr val="E50056"/>
                </a:solidFill>
              </a:rPr>
              <a:t>the</a:t>
            </a:r>
            <a:r>
              <a:rPr lang="nl-NL" sz="1600" b="0" i="1" dirty="0">
                <a:solidFill>
                  <a:srgbClr val="E50056"/>
                </a:solidFill>
              </a:rPr>
              <a:t> job.”</a:t>
            </a:r>
          </a:p>
        </p:txBody>
      </p:sp>
      <p:sp>
        <p:nvSpPr>
          <p:cNvPr id="13" name="Rounded Rectangular Callout 2">
            <a:extLst>
              <a:ext uri="{FF2B5EF4-FFF2-40B4-BE49-F238E27FC236}">
                <a16:creationId xmlns:a16="http://schemas.microsoft.com/office/drawing/2014/main" id="{68B17795-6CF4-C2DE-F763-DD49F8A13FB5}"/>
              </a:ext>
            </a:extLst>
          </p:cNvPr>
          <p:cNvSpPr/>
          <p:nvPr/>
        </p:nvSpPr>
        <p:spPr>
          <a:xfrm>
            <a:off x="1514302" y="5191802"/>
            <a:ext cx="6192532" cy="1369239"/>
          </a:xfrm>
          <a:prstGeom prst="wedgeRoundRectCallout">
            <a:avLst>
              <a:gd name="adj1" fmla="val 2010"/>
              <a:gd name="adj2" fmla="val -97786"/>
              <a:gd name="adj3" fmla="val 16667"/>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50056"/>
              </a:solidFill>
            </a:endParaRPr>
          </a:p>
        </p:txBody>
      </p:sp>
    </p:spTree>
    <p:extLst>
      <p:ext uri="{BB962C8B-B14F-4D97-AF65-F5344CB8AC3E}">
        <p14:creationId xmlns:p14="http://schemas.microsoft.com/office/powerpoint/2010/main" val="41131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han logo">
            <a:extLst>
              <a:ext uri="{FF2B5EF4-FFF2-40B4-BE49-F238E27FC236}">
                <a16:creationId xmlns:a16="http://schemas.microsoft.com/office/drawing/2014/main" id="{8EB4E561-E639-42A4-B1E1-AB091D179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43" b="25014"/>
          <a:stretch/>
        </p:blipFill>
        <p:spPr bwMode="auto">
          <a:xfrm>
            <a:off x="11095486" y="6246795"/>
            <a:ext cx="969329" cy="490889"/>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9F31A654-EAFB-4F3D-94B5-3D140C83D1B4}"/>
              </a:ext>
            </a:extLst>
          </p:cNvPr>
          <p:cNvSpPr>
            <a:spLocks noGrp="1"/>
          </p:cNvSpPr>
          <p:nvPr>
            <p:ph type="title"/>
          </p:nvPr>
        </p:nvSpPr>
        <p:spPr>
          <a:xfrm>
            <a:off x="466726" y="365126"/>
            <a:ext cx="11410950" cy="885102"/>
          </a:xfrm>
        </p:spPr>
        <p:txBody>
          <a:bodyPr>
            <a:normAutofit fontScale="90000"/>
          </a:bodyPr>
          <a:lstStyle/>
          <a:p>
            <a:r>
              <a:rPr lang="en-GB" sz="6000" dirty="0" err="1"/>
              <a:t>SaP</a:t>
            </a:r>
            <a:r>
              <a:rPr lang="en-GB" sz="6000" dirty="0"/>
              <a:t> </a:t>
            </a:r>
            <a:r>
              <a:rPr lang="en-GB" sz="6000" dirty="0" err="1"/>
              <a:t>Vraagstukken</a:t>
            </a:r>
            <a:endParaRPr lang="en-GB" sz="6000" dirty="0"/>
          </a:p>
        </p:txBody>
      </p:sp>
      <p:sp>
        <p:nvSpPr>
          <p:cNvPr id="7" name="Tekstvak 6">
            <a:extLst>
              <a:ext uri="{FF2B5EF4-FFF2-40B4-BE49-F238E27FC236}">
                <a16:creationId xmlns:a16="http://schemas.microsoft.com/office/drawing/2014/main" id="{E97CE894-A46B-441C-86F3-FFAD35EE7503}"/>
              </a:ext>
            </a:extLst>
          </p:cNvPr>
          <p:cNvSpPr txBox="1"/>
          <p:nvPr/>
        </p:nvSpPr>
        <p:spPr>
          <a:xfrm>
            <a:off x="670832" y="1413926"/>
            <a:ext cx="6705600" cy="5078313"/>
          </a:xfrm>
          <a:prstGeom prst="rect">
            <a:avLst/>
          </a:prstGeom>
          <a:noFill/>
        </p:spPr>
        <p:txBody>
          <a:bodyPr wrap="square">
            <a:spAutoFit/>
          </a:bodyPr>
          <a:lstStyle/>
          <a:p>
            <a:r>
              <a:rPr lang="nl-NL" dirty="0"/>
              <a:t>Hoe zou je studentparticipatie kunnen vergroten?</a:t>
            </a:r>
          </a:p>
          <a:p>
            <a:endParaRPr lang="nl-NL" dirty="0"/>
          </a:p>
          <a:p>
            <a:r>
              <a:rPr lang="nl-NL" dirty="0"/>
              <a:t>Waarom denk jij dat het belangrijk is om studenten te betrekken bij de vormgeving van het onderwijs? </a:t>
            </a:r>
          </a:p>
          <a:p>
            <a:endParaRPr lang="nl-NL" dirty="0"/>
          </a:p>
          <a:p>
            <a:r>
              <a:rPr lang="nl-NL" dirty="0"/>
              <a:t>Wat wordt er bij jullie instelling gedaan op het vlak van </a:t>
            </a:r>
            <a:r>
              <a:rPr lang="nl-NL" dirty="0" err="1"/>
              <a:t>SaP</a:t>
            </a:r>
            <a:r>
              <a:rPr lang="nl-NL" dirty="0"/>
              <a:t>? Welke initiatieven zijn er? (of: op welke manieren zijn studenten bij jullie instelling actief?) </a:t>
            </a:r>
          </a:p>
          <a:p>
            <a:endParaRPr lang="nl-NL" dirty="0"/>
          </a:p>
          <a:p>
            <a:r>
              <a:rPr lang="nl-NL" dirty="0"/>
              <a:t>Welke opbrengsten (of voordelen) ervaren jullie als opleiding of instelling van </a:t>
            </a:r>
            <a:r>
              <a:rPr lang="nl-NL" dirty="0" err="1"/>
              <a:t>SaP</a:t>
            </a:r>
            <a:r>
              <a:rPr lang="nl-NL" dirty="0"/>
              <a:t>?</a:t>
            </a:r>
          </a:p>
          <a:p>
            <a:endParaRPr lang="nl-NL" dirty="0"/>
          </a:p>
          <a:p>
            <a:r>
              <a:rPr lang="nl-NL" dirty="0"/>
              <a:t>Waar lopen jullie tegenaan / welke belemmeringen ervaren jullie? </a:t>
            </a:r>
          </a:p>
          <a:p>
            <a:endParaRPr lang="nl-NL" dirty="0"/>
          </a:p>
          <a:p>
            <a:r>
              <a:rPr lang="nl-NL" dirty="0"/>
              <a:t>En hoe zou je dat kunnen oplossen? / wat zou je daar aan kunnen doen?</a:t>
            </a:r>
          </a:p>
          <a:p>
            <a:endParaRPr lang="nl-NL" dirty="0"/>
          </a:p>
          <a:p>
            <a:endParaRPr lang="nl-NL" dirty="0"/>
          </a:p>
        </p:txBody>
      </p:sp>
      <p:pic>
        <p:nvPicPr>
          <p:cNvPr id="5" name="Afbeelding 4">
            <a:extLst>
              <a:ext uri="{FF2B5EF4-FFF2-40B4-BE49-F238E27FC236}">
                <a16:creationId xmlns:a16="http://schemas.microsoft.com/office/drawing/2014/main" id="{B8530863-0349-4C48-B187-1D496F2C3B47}"/>
              </a:ext>
            </a:extLst>
          </p:cNvPr>
          <p:cNvPicPr>
            <a:picLocks noChangeAspect="1"/>
          </p:cNvPicPr>
          <p:nvPr/>
        </p:nvPicPr>
        <p:blipFill>
          <a:blip r:embed="rId3"/>
          <a:stretch>
            <a:fillRect/>
          </a:stretch>
        </p:blipFill>
        <p:spPr>
          <a:xfrm>
            <a:off x="8307894" y="809832"/>
            <a:ext cx="3027310" cy="3143250"/>
          </a:xfrm>
          <a:prstGeom prst="rect">
            <a:avLst/>
          </a:prstGeom>
        </p:spPr>
      </p:pic>
      <p:pic>
        <p:nvPicPr>
          <p:cNvPr id="8" name="Picture 7" descr="Logo&#10;&#10;Description automatically generated">
            <a:extLst>
              <a:ext uri="{FF2B5EF4-FFF2-40B4-BE49-F238E27FC236}">
                <a16:creationId xmlns:a16="http://schemas.microsoft.com/office/drawing/2014/main" id="{B786894C-A74E-FBDC-0ED6-F9406B3CC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50" y="6134965"/>
            <a:ext cx="2089485" cy="827241"/>
          </a:xfrm>
          <a:prstGeom prst="rect">
            <a:avLst/>
          </a:prstGeom>
        </p:spPr>
      </p:pic>
    </p:spTree>
    <p:extLst>
      <p:ext uri="{BB962C8B-B14F-4D97-AF65-F5344CB8AC3E}">
        <p14:creationId xmlns:p14="http://schemas.microsoft.com/office/powerpoint/2010/main" val="1901082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8F2DE7D9A9C479116BCE0C4CF6840" ma:contentTypeVersion="16" ma:contentTypeDescription="Een nieuw document maken." ma:contentTypeScope="" ma:versionID="5c42f218ea58ca94be6405ba1d90a834">
  <xsd:schema xmlns:xsd="http://www.w3.org/2001/XMLSchema" xmlns:xs="http://www.w3.org/2001/XMLSchema" xmlns:p="http://schemas.microsoft.com/office/2006/metadata/properties" xmlns:ns2="8d1f730c-b919-4450-b904-102a403d830d" xmlns:ns3="45e41de8-3bcc-4e7d-ae12-f75bf3360fcd" targetNamespace="http://schemas.microsoft.com/office/2006/metadata/properties" ma:root="true" ma:fieldsID="3b274dd66bf0e55324a84cad644626f3" ns2:_="" ns3:_="">
    <xsd:import namespace="8d1f730c-b919-4450-b904-102a403d830d"/>
    <xsd:import namespace="45e41de8-3bcc-4e7d-ae12-f75bf3360f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f730c-b919-4450-b904-102a403d8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ba1a1fb-4924-4901-afe7-387a3b550bb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e41de8-3bcc-4e7d-ae12-f75bf3360fc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768f7678-6ace-4101-99e4-9fea46d8756c}" ma:internalName="TaxCatchAll" ma:showField="CatchAllData" ma:web="45e41de8-3bcc-4e7d-ae12-f75bf3360f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1f730c-b919-4450-b904-102a403d830d">
      <Terms xmlns="http://schemas.microsoft.com/office/infopath/2007/PartnerControls"/>
    </lcf76f155ced4ddcb4097134ff3c332f>
    <TaxCatchAll xmlns="45e41de8-3bcc-4e7d-ae12-f75bf3360fc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AACA3-B39A-4D97-9EBC-F530C160F0E4}"/>
</file>

<file path=customXml/itemProps2.xml><?xml version="1.0" encoding="utf-8"?>
<ds:datastoreItem xmlns:ds="http://schemas.openxmlformats.org/officeDocument/2006/customXml" ds:itemID="{8372F15F-8A2B-4E57-84E7-F2D09E6BBC35}">
  <ds:schemaRefs>
    <ds:schemaRef ds:uri="ffe40c31-79de-4e01-acc7-803eff9d3685"/>
    <ds:schemaRef ds:uri="http://schemas.microsoft.com/office/infopath/2007/PartnerControls"/>
    <ds:schemaRef ds:uri="71d11098-6ee6-4d9d-8511-423f28757614"/>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7153195-5827-4AAB-A02C-CE09F6485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640</Words>
  <Application>Microsoft Office PowerPoint</Application>
  <PresentationFormat>Breedbeeld</PresentationFormat>
  <Paragraphs>88</Paragraphs>
  <Slides>10</Slides>
  <Notes>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Arial</vt:lpstr>
      <vt:lpstr>Arial (Body)</vt:lpstr>
      <vt:lpstr>Arial Narrow</vt:lpstr>
      <vt:lpstr>Avenir</vt:lpstr>
      <vt:lpstr>Calibri</vt:lpstr>
      <vt:lpstr>Calibri Light</vt:lpstr>
      <vt:lpstr>Noto Sans</vt:lpstr>
      <vt:lpstr>Kantoorthema</vt:lpstr>
      <vt:lpstr>Student als partner, What's in it for us? What's in it for me?</vt:lpstr>
      <vt:lpstr>Student als partner</vt:lpstr>
      <vt:lpstr>PowerPoint-presentatie</vt:lpstr>
      <vt:lpstr>SaP Model </vt:lpstr>
      <vt:lpstr>PowerPoint-presentatie</vt:lpstr>
      <vt:lpstr>Van SaP Model naar concrete initiatieven</vt:lpstr>
      <vt:lpstr>What’s in it for them? </vt:lpstr>
      <vt:lpstr>What’s in it for them? </vt:lpstr>
      <vt:lpstr>SaP Vraagstukken</vt:lpstr>
      <vt:lpstr>Meer weten?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goes down under</dc:title>
  <dc:creator>Moes Janita</dc:creator>
  <cp:lastModifiedBy>Wilma van Veen</cp:lastModifiedBy>
  <cp:revision>17</cp:revision>
  <cp:lastPrinted>2022-06-09T06:14:23Z</cp:lastPrinted>
  <dcterms:created xsi:type="dcterms:W3CDTF">2019-08-27T07:11:54Z</dcterms:created>
  <dcterms:modified xsi:type="dcterms:W3CDTF">2022-06-21T09:30:49Z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0x0101007378F2DE7D9A9C479116BCE0C4CF6840</vt:lpwstr>
  </property>
</Properties>
</file>