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41"/>
  </p:notesMasterIdLst>
  <p:handoutMasterIdLst>
    <p:handoutMasterId r:id="rId42"/>
  </p:handoutMasterIdLst>
  <p:sldIdLst>
    <p:sldId id="293" r:id="rId5"/>
    <p:sldId id="300" r:id="rId6"/>
    <p:sldId id="317" r:id="rId7"/>
    <p:sldId id="267" r:id="rId8"/>
    <p:sldId id="319" r:id="rId9"/>
    <p:sldId id="320" r:id="rId10"/>
    <p:sldId id="321" r:id="rId11"/>
    <p:sldId id="322" r:id="rId12"/>
    <p:sldId id="327" r:id="rId13"/>
    <p:sldId id="325" r:id="rId14"/>
    <p:sldId id="298" r:id="rId15"/>
    <p:sldId id="326" r:id="rId16"/>
    <p:sldId id="324" r:id="rId17"/>
    <p:sldId id="296" r:id="rId18"/>
    <p:sldId id="328" r:id="rId19"/>
    <p:sldId id="329" r:id="rId20"/>
    <p:sldId id="295" r:id="rId21"/>
    <p:sldId id="323" r:id="rId22"/>
    <p:sldId id="294" r:id="rId23"/>
    <p:sldId id="305" r:id="rId24"/>
    <p:sldId id="297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288" r:id="rId40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0BFA01C-CD74-7845-B021-672224978863}">
          <p14:sldIdLst/>
        </p14:section>
        <p14:section name="Titelblad" id="{D1F76B3F-649D-FC44-94A7-44991C91A21E}">
          <p14:sldIdLst>
            <p14:sldId id="293"/>
          </p14:sldIdLst>
        </p14:section>
        <p14:section name="Voorblad" id="{97379956-3CDE-ED48-9E51-F6C755702701}">
          <p14:sldIdLst>
            <p14:sldId id="300"/>
            <p14:sldId id="317"/>
            <p14:sldId id="267"/>
            <p14:sldId id="319"/>
            <p14:sldId id="320"/>
            <p14:sldId id="321"/>
            <p14:sldId id="322"/>
            <p14:sldId id="327"/>
            <p14:sldId id="325"/>
            <p14:sldId id="298"/>
            <p14:sldId id="326"/>
            <p14:sldId id="324"/>
            <p14:sldId id="296"/>
            <p14:sldId id="328"/>
            <p14:sldId id="329"/>
            <p14:sldId id="295"/>
            <p14:sldId id="323"/>
            <p14:sldId id="294"/>
            <p14:sldId id="305"/>
            <p14:sldId id="297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Vervolgpagina's" id="{5340CDD0-595C-6B45-948C-613B8A743863}">
          <p14:sldIdLst/>
        </p14:section>
        <p14:section name="Slotpagina" id="{DCF6B1C8-8F8D-CA43-BF58-CD235A34CF77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036" autoAdjust="0"/>
  </p:normalViewPr>
  <p:slideViewPr>
    <p:cSldViewPr snapToGrid="0" snapToObjects="1">
      <p:cViewPr varScale="1">
        <p:scale>
          <a:sx n="51" d="100"/>
          <a:sy n="51" d="100"/>
        </p:scale>
        <p:origin x="1704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t>27-6-2022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27-6-2022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15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waar: </a:t>
            </a:r>
          </a:p>
          <a:p>
            <a:r>
              <a:rPr lang="nl-NL" dirty="0"/>
              <a:t>Studenten die hun geluk een onvoldoende geven,</a:t>
            </a:r>
            <a:r>
              <a:rPr lang="nl-NL" baseline="0" dirty="0"/>
              <a:t> </a:t>
            </a:r>
            <a:r>
              <a:rPr lang="nl-NL" dirty="0"/>
              <a:t> geven veel minder vaak aan dat ze in goed contact staan met hun </a:t>
            </a:r>
          </a:p>
          <a:p>
            <a:r>
              <a:rPr lang="nl-NL" dirty="0"/>
              <a:t>studentcoach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450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latin typeface="Arial Rounded MT Bold" panose="020F0704030504030204" pitchFamily="34" charset="0"/>
              </a:rPr>
              <a:t>Waar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75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Waar: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basis van deze factoren* kun je al na de</a:t>
            </a:r>
            <a:br>
              <a:rPr lang="nl-NL" dirty="0"/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eerste periode (eerste 12 weken) 50% van de uitvallers en</a:t>
            </a:r>
            <a:br>
              <a:rPr lang="nl-NL" dirty="0"/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van de blijvers correct voorspellen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baseline="0" dirty="0"/>
              <a:t>*Tevreden met studiekeuze</a:t>
            </a:r>
          </a:p>
          <a:p>
            <a:r>
              <a:rPr lang="nl-NL" baseline="0" dirty="0"/>
              <a:t>Intrinsieke motivatie</a:t>
            </a:r>
          </a:p>
          <a:p>
            <a:r>
              <a:rPr lang="nl-NL" baseline="0" dirty="0"/>
              <a:t>Sociale integratie </a:t>
            </a:r>
          </a:p>
          <a:p>
            <a:r>
              <a:rPr lang="nl-NL" baseline="0" dirty="0"/>
              <a:t>Academische integratie (instaat aan te passen naar hbo niveau)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73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060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Student:</a:t>
            </a:r>
            <a:r>
              <a:rPr lang="en-GB" baseline="0" dirty="0"/>
              <a:t> </a:t>
            </a:r>
            <a:r>
              <a:rPr lang="en-GB" baseline="0" dirty="0" err="1"/>
              <a:t>Startthermometer</a:t>
            </a:r>
            <a:r>
              <a:rPr lang="en-GB" baseline="0" dirty="0"/>
              <a:t>, warm </a:t>
            </a:r>
            <a:r>
              <a:rPr lang="en-GB" baseline="0" dirty="0" err="1"/>
              <a:t>welkom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Coach: 	Fontys </a:t>
            </a:r>
            <a:r>
              <a:rPr lang="en-GB" baseline="0" dirty="0" err="1"/>
              <a:t>Helpt</a:t>
            </a:r>
            <a:r>
              <a:rPr lang="en-GB" baseline="0" dirty="0"/>
              <a:t>: </a:t>
            </a:r>
            <a:r>
              <a:rPr lang="en-GB" baseline="0" dirty="0" err="1"/>
              <a:t>andere</a:t>
            </a:r>
            <a:r>
              <a:rPr lang="en-GB" baseline="0" dirty="0"/>
              <a:t> </a:t>
            </a:r>
            <a:r>
              <a:rPr lang="en-GB" baseline="0" dirty="0" err="1"/>
              <a:t>studie</a:t>
            </a:r>
            <a:r>
              <a:rPr lang="en-GB" baseline="0" dirty="0"/>
              <a:t>, </a:t>
            </a:r>
            <a:r>
              <a:rPr lang="en-GB" baseline="0" dirty="0" err="1"/>
              <a:t>bijzonder</a:t>
            </a:r>
            <a:r>
              <a:rPr lang="en-GB" baseline="0" dirty="0"/>
              <a:t> </a:t>
            </a:r>
            <a:r>
              <a:rPr lang="en-GB" baseline="0" dirty="0" err="1"/>
              <a:t>omstandigheden</a:t>
            </a:r>
            <a:r>
              <a:rPr lang="en-GB" baseline="0" dirty="0"/>
              <a:t>, </a:t>
            </a:r>
            <a:r>
              <a:rPr lang="en-GB" baseline="0" dirty="0" err="1"/>
              <a:t>steumntkje</a:t>
            </a:r>
            <a:r>
              <a:rPr lang="en-GB" baseline="0" dirty="0"/>
              <a:t> in de rug.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	</a:t>
            </a:r>
            <a:r>
              <a:rPr lang="nl-NL" dirty="0" err="1"/>
              <a:t>Studentcoaching</a:t>
            </a:r>
            <a:r>
              <a:rPr lang="nl-NL" dirty="0"/>
              <a:t> website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Organisatie: </a:t>
            </a:r>
            <a:r>
              <a:rPr lang="en-GB" baseline="0" dirty="0" err="1"/>
              <a:t>Professionaliering</a:t>
            </a:r>
            <a:r>
              <a:rPr lang="en-GB" baseline="0" dirty="0"/>
              <a:t> (</a:t>
            </a:r>
            <a:r>
              <a:rPr lang="nl-NL" sz="1200" kern="0" dirty="0"/>
              <a:t>BKO/MKO/SKO</a:t>
            </a:r>
            <a:r>
              <a:rPr lang="en-GB" sz="1200" kern="1200" baseline="0" dirty="0"/>
              <a:t>, </a:t>
            </a:r>
            <a:r>
              <a:rPr lang="en-GB" sz="1200" kern="1200" baseline="0" dirty="0" err="1"/>
              <a:t>inclusie</a:t>
            </a:r>
            <a:r>
              <a:rPr lang="en-GB" sz="1200" kern="1200" baseline="0" dirty="0"/>
              <a:t> en </a:t>
            </a:r>
            <a:r>
              <a:rPr lang="en-GB" sz="1200" kern="1200" baseline="0" dirty="0" err="1"/>
              <a:t>diversiteit</a:t>
            </a:r>
            <a:r>
              <a:rPr lang="en-GB" sz="1200" kern="1200" baseline="0" dirty="0"/>
              <a:t>, </a:t>
            </a:r>
            <a:r>
              <a:rPr lang="en-GB" sz="1200" kern="1200" baseline="0" dirty="0" err="1"/>
              <a:t>stellen</a:t>
            </a:r>
            <a:r>
              <a:rPr lang="en-GB" sz="1200" kern="1200" baseline="0" dirty="0"/>
              <a:t> van </a:t>
            </a:r>
            <a:r>
              <a:rPr lang="en-GB" sz="1200" kern="1200" baseline="0" dirty="0" err="1"/>
              <a:t>grenzen</a:t>
            </a:r>
            <a:r>
              <a:rPr lang="en-GB" sz="1200" kern="1200" baseline="0" dirty="0"/>
              <a:t>, </a:t>
            </a:r>
            <a:r>
              <a:rPr lang="en-GB" sz="1200" kern="1200" baseline="0" dirty="0" err="1"/>
              <a:t>stimuleren</a:t>
            </a:r>
            <a:r>
              <a:rPr lang="en-GB" sz="1200" kern="1200" baseline="0" dirty="0"/>
              <a:t> </a:t>
            </a:r>
            <a:r>
              <a:rPr lang="en-GB" sz="1200" kern="1200" baseline="0" dirty="0" err="1"/>
              <a:t>persoonlijk</a:t>
            </a:r>
            <a:r>
              <a:rPr lang="en-GB" sz="1200" kern="1200" baseline="0" dirty="0"/>
              <a:t> </a:t>
            </a:r>
            <a:r>
              <a:rPr lang="en-GB" sz="1200" kern="1200" baseline="0" dirty="0" err="1"/>
              <a:t>leiderschap</a:t>
            </a:r>
            <a:r>
              <a:rPr lang="en-GB" sz="1200" kern="1200" baseline="0" dirty="0"/>
              <a:t>)</a:t>
            </a:r>
            <a:endParaRPr lang="nl-NL" sz="1200" kern="0" dirty="0"/>
          </a:p>
          <a:p>
            <a:endParaRPr lang="nl-NL" dirty="0"/>
          </a:p>
          <a:p>
            <a:r>
              <a:rPr lang="nl-NL" dirty="0"/>
              <a:t>Inzetten op coaching:</a:t>
            </a:r>
          </a:p>
          <a:p>
            <a:r>
              <a:rPr lang="nl-NL" dirty="0"/>
              <a:t>Vroegtijdig signaleren</a:t>
            </a:r>
          </a:p>
          <a:p>
            <a:r>
              <a:rPr lang="nl-NL" dirty="0"/>
              <a:t>Juiste doorverwijzing</a:t>
            </a:r>
          </a:p>
          <a:p>
            <a:r>
              <a:rPr lang="nl-NL" dirty="0"/>
              <a:t>Professionalisering coaches (ook netwerk)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31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stap naar het hbo is een kwetsbare schakel in de studieloopbaan. Veel studenten verlaten het eerste semester door: een verkeerde studiekeuze, een andere verwachting (niveau, vereiste vaardigheden etc.), een gebrek aan sociale integratie en/of vanwege persoonlijke omstandigheden. Een ‘warm welkom’ met een focus op begeleiding en studentenwelzijn versoepelt de overgang naar het hbo.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43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591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756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65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01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788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239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153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2267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934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54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989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2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62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Waar: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Succesvolle studenten na het eerste jaar geven al na 12 studieweken aan gelukkiger te zijn dan minder succesvolle studenten. (uitval en p rendement)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76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Waar:</a:t>
            </a:r>
          </a:p>
          <a:p>
            <a:r>
              <a:rPr lang="nl-NL" dirty="0"/>
              <a:t>Motivatie vanuit het ‘moeten’ (extrinsieke motivatie) hangt negatief samen met geluk, terwijl motivatie vanuit het ‘willen’ (intrinsieke motivatie) positief samenhangt met geluk.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453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Niet waar: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38% </a:t>
            </a:r>
            <a:r>
              <a:rPr lang="en-GB" dirty="0" err="1"/>
              <a:t>vaak</a:t>
            </a:r>
            <a:r>
              <a:rPr lang="en-GB" dirty="0"/>
              <a:t>/</a:t>
            </a:r>
            <a:r>
              <a:rPr lang="en-GB" dirty="0" err="1"/>
              <a:t>zeer</a:t>
            </a:r>
            <a:r>
              <a:rPr lang="en-GB" dirty="0"/>
              <a:t> </a:t>
            </a:r>
            <a:r>
              <a:rPr lang="en-GB" dirty="0" err="1"/>
              <a:t>vaak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26% Veel/zeer veel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83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</a:t>
            </a:r>
            <a:r>
              <a:rPr lang="nl-NL" baseline="0" dirty="0"/>
              <a:t> w</a:t>
            </a:r>
            <a:r>
              <a:rPr lang="nl-NL" dirty="0"/>
              <a:t>aar:</a:t>
            </a:r>
          </a:p>
          <a:p>
            <a:r>
              <a:rPr lang="nl-NL" dirty="0"/>
              <a:t>Hangt af van de definitie: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41% meld</a:t>
            </a:r>
            <a:r>
              <a:rPr lang="nl-NL" sz="1200" baseline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 SKC te maken te hebben met b</a:t>
            </a: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ijzondere omstandigheden</a:t>
            </a:r>
            <a:endParaRPr lang="nl-N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34% betreft medische/psychische omstandigheden</a:t>
            </a:r>
            <a:r>
              <a:rPr lang="nl-NL" sz="1200" baseline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(groot deel betreft faalangst, zo</a:t>
            </a: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</a:t>
            </a:r>
            <a:r>
              <a:rPr lang="nl-NL" sz="1200" baseline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faalangst is dit ongeveer 25%)</a:t>
            </a: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r>
              <a:rPr lang="nl-NL" dirty="0"/>
              <a:t>Niet alle studenten ervaren het</a:t>
            </a:r>
            <a:r>
              <a:rPr lang="nl-NL" baseline="0" dirty="0"/>
              <a:t> als een belemmering, uit landelijk onderzoek blijkt dat </a:t>
            </a:r>
            <a:r>
              <a:rPr lang="nl-NL" sz="1200" dirty="0"/>
              <a:t>10% van de studenten het als</a:t>
            </a:r>
            <a:r>
              <a:rPr lang="nl-NL" sz="1200" baseline="0" dirty="0"/>
              <a:t> een belemmering in de studie ervaart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94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Waar:</a:t>
            </a:r>
          </a:p>
          <a:p>
            <a:endParaRPr lang="nl-NL" dirty="0"/>
          </a:p>
          <a:p>
            <a:r>
              <a:rPr lang="nl-NL" dirty="0"/>
              <a:t>Grootste groep uitvallers zijn de niet herschrijvers. </a:t>
            </a:r>
          </a:p>
          <a:p>
            <a:endParaRPr lang="nl-NL" dirty="0"/>
          </a:p>
          <a:p>
            <a:r>
              <a:rPr lang="nl-NL" dirty="0"/>
              <a:t>Van de actieve uitschrijvers gedurende</a:t>
            </a:r>
            <a:r>
              <a:rPr lang="nl-NL" baseline="0" dirty="0"/>
              <a:t> een studiejaar geven studenten het meest aan uit te vallen vanwege persoonlijke omstandigheden, en als 2</a:t>
            </a:r>
            <a:r>
              <a:rPr lang="nl-NL" baseline="30000" dirty="0"/>
              <a:t>e</a:t>
            </a:r>
            <a:r>
              <a:rPr lang="nl-NL" baseline="0" dirty="0"/>
              <a:t> reden vanwege een verkeerde studiekeuze.</a:t>
            </a:r>
          </a:p>
          <a:p>
            <a:r>
              <a:rPr lang="nl-NL" baseline="0" dirty="0"/>
              <a:t>Het is wel zo dat het verschilt tussen groepen, </a:t>
            </a:r>
            <a:r>
              <a:rPr lang="nl-NL" baseline="0" dirty="0" err="1"/>
              <a:t>bijv</a:t>
            </a:r>
            <a:r>
              <a:rPr lang="nl-NL" baseline="0" dirty="0"/>
              <a:t> deeltijd meer persoonlijke redenen, bij voltijd redelijk gelijk, maar </a:t>
            </a:r>
            <a:r>
              <a:rPr lang="nl-NL" baseline="0" dirty="0" err="1"/>
              <a:t>vt</a:t>
            </a:r>
            <a:r>
              <a:rPr lang="nl-NL" baseline="0" dirty="0"/>
              <a:t> mannen meer door verkeerde studiekeuze en </a:t>
            </a:r>
            <a:r>
              <a:rPr lang="nl-NL" baseline="0" dirty="0" err="1"/>
              <a:t>vt</a:t>
            </a:r>
            <a:r>
              <a:rPr lang="nl-NL" baseline="0" dirty="0"/>
              <a:t> vrouwen pers omstandigheden.</a:t>
            </a:r>
            <a:endParaRPr lang="nl-NL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22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Waar: </a:t>
            </a:r>
          </a:p>
          <a:p>
            <a:r>
              <a:rPr lang="nl-NL" dirty="0"/>
              <a:t>In de Startthermometer (welzijnsmonitor na de 1</a:t>
            </a:r>
            <a:r>
              <a:rPr lang="nl-NL" baseline="30000" dirty="0"/>
              <a:t>e</a:t>
            </a:r>
            <a:r>
              <a:rPr lang="nl-NL" dirty="0"/>
              <a:t> periode) vragen we naar het uitkomen van verwachtingen</a:t>
            </a:r>
            <a:r>
              <a:rPr lang="nl-NL" baseline="0" dirty="0"/>
              <a:t> op het gebied van</a:t>
            </a:r>
            <a:r>
              <a:rPr lang="nl-NL" dirty="0"/>
              <a:t>: niveau en studielast, hoe leuk ze de opleiding en beroep vinden, en hoe goed het aansluit bij</a:t>
            </a:r>
            <a:r>
              <a:rPr lang="nl-NL" baseline="0" dirty="0"/>
              <a:t> hun interesses en vaardigheden</a:t>
            </a:r>
          </a:p>
          <a:p>
            <a:r>
              <a:rPr lang="nl-NL" baseline="0" dirty="0"/>
              <a:t>Studielast wordt het minst correct ingeschat (35% precies zo als verwacht). Bij anderen minstens 50% precies zo als verwacht</a:t>
            </a:r>
          </a:p>
          <a:p>
            <a:r>
              <a:rPr lang="nl-NL" baseline="0" dirty="0"/>
              <a:t>37% hoger dan verwacht.</a:t>
            </a:r>
          </a:p>
          <a:p>
            <a:endParaRPr lang="nl-NL" dirty="0"/>
          </a:p>
          <a:p>
            <a:r>
              <a:rPr lang="nl-NL" dirty="0"/>
              <a:t>Analyses: Niet kloppen van verwachtingen hangt samen</a:t>
            </a:r>
            <a:r>
              <a:rPr lang="nl-NL" baseline="0" dirty="0"/>
              <a:t> met</a:t>
            </a:r>
            <a:r>
              <a:rPr lang="nl-NL" dirty="0"/>
              <a:t> uitval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76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0F246EA-2CA6-A949-8C74-EFA4609F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68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C3A00F72-3AB5-E14B-B4B6-C3FE088A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2331719"/>
            <a:ext cx="8722799" cy="1743013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10A5C45-3525-4B49-ADF7-2EF353ADB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2AD303-BDFF-934F-9145-CB4C92C73C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9144000" cy="4089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6F7F96C-6BFF-6F43-9987-44ED1DB5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FC0CC26D-4375-804A-A98F-81E6E01505AC}"/>
              </a:ext>
            </a:extLst>
          </p:cNvPr>
          <p:cNvSpPr txBox="1">
            <a:spLocks/>
          </p:cNvSpPr>
          <p:nvPr userDrawn="1"/>
        </p:nvSpPr>
        <p:spPr>
          <a:xfrm>
            <a:off x="2769607" y="4236031"/>
            <a:ext cx="6183880" cy="7461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CFDF3A75-0FAB-4F4F-9617-610FEDF2CE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3591" y="4272566"/>
            <a:ext cx="5509896" cy="673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Gegevens afzender (denk aan: naam, contactgegevens, opleiding, enz.)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667120-90A3-E741-801D-CCE9CA950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4000" y="4269391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8308C1A-2923-C64E-B68B-9EEA8621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8BE7C8-DFA0-BF4B-B29B-CB6594498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7D3028-9F69-4644-A249-2E8432A5DE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F485B2E-A8FA-EE4D-AC7A-FBA782AF4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8AEE0225-7956-3A4F-8287-786BC27D76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1200"/>
            <a:ext cx="9144000" cy="4107600"/>
          </a:xfrm>
          <a:blipFill>
            <a:blip r:embed="rId3"/>
            <a:stretch>
              <a:fillRect/>
            </a:stretch>
          </a:blipFill>
        </p:spPr>
        <p:txBody>
          <a:bodyPr tIns="1188000" anchor="t" anchorCtr="0"/>
          <a:lstStyle>
            <a:lvl1pPr algn="ctr">
              <a:defRPr>
                <a:solidFill>
                  <a:srgbClr val="663366"/>
                </a:solidFill>
              </a:defRPr>
            </a:lvl1pPr>
          </a:lstStyle>
          <a:p>
            <a:r>
              <a:rPr lang="nl-NL" dirty="0"/>
              <a:t>Eigen voorblad maken: klik op het pictogram hieronder en voeg een eigen afbeelding toe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9DCE907-6FE3-5043-979C-0F06E4E9A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volgpagina-titel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volgpagina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58" r:id="rId3"/>
    <p:sldLayoutId id="2147483832" r:id="rId4"/>
    <p:sldLayoutId id="2147483834" r:id="rId5"/>
    <p:sldLayoutId id="2147483833" r:id="rId6"/>
    <p:sldLayoutId id="2147483823" r:id="rId7"/>
    <p:sldLayoutId id="2147483825" r:id="rId8"/>
    <p:sldLayoutId id="2147483830" r:id="rId9"/>
    <p:sldLayoutId id="21474838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F0111-0BF8-8649-9589-62F20F85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1400400"/>
            <a:ext cx="8722800" cy="856800"/>
          </a:xfrm>
        </p:spPr>
        <p:txBody>
          <a:bodyPr>
            <a:normAutofit fontScale="90000"/>
          </a:bodyPr>
          <a:lstStyle/>
          <a:p>
            <a:r>
              <a:rPr lang="nl-NL" dirty="0"/>
              <a:t>Studentwelzijn bij Fontys: van beleid tot in de klas</a:t>
            </a:r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BA08F7-426B-E842-B4C0-336E00AFC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Chantal Gorissen, Onderzoeker studiesucces</a:t>
            </a:r>
          </a:p>
          <a:p>
            <a:r>
              <a:rPr lang="nl-NL" dirty="0"/>
              <a:t>Chris Bliek, Studentcoach Applied Science		</a:t>
            </a:r>
          </a:p>
          <a:p>
            <a:r>
              <a:rPr lang="nl-NL" dirty="0"/>
              <a:t>Paulo dos Santos </a:t>
            </a:r>
            <a:r>
              <a:rPr lang="nl-NL" dirty="0" err="1"/>
              <a:t>Fortes</a:t>
            </a:r>
            <a:r>
              <a:rPr lang="nl-NL" dirty="0"/>
              <a:t>, Studentcoach Applied Science</a:t>
            </a:r>
          </a:p>
          <a:p>
            <a:r>
              <a:rPr lang="nl-NL" dirty="0"/>
              <a:t>Milo Speek en </a:t>
            </a:r>
            <a:r>
              <a:rPr lang="nl-NL" dirty="0" err="1"/>
              <a:t>Alysha</a:t>
            </a:r>
            <a:r>
              <a:rPr lang="nl-NL" dirty="0"/>
              <a:t> Schuurmans, studenten Applied Science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4D83DC2-2CB7-934A-8DC2-34F209686690}"/>
              </a:ext>
            </a:extLst>
          </p:cNvPr>
          <p:cNvCxnSpPr/>
          <p:nvPr/>
        </p:nvCxnSpPr>
        <p:spPr>
          <a:xfrm>
            <a:off x="212400" y="2247922"/>
            <a:ext cx="87228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06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2807676" y="2406464"/>
            <a:ext cx="544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Studenten schatten de studielast het vaakst verkeerd in.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33" y="2221358"/>
            <a:ext cx="1277372" cy="12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2927698" y="2406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Studenten die hun geluk een onvoldoende geven, hebben vaak wel goed contact met hun studentcoach</a:t>
            </a:r>
          </a:p>
        </p:txBody>
      </p:sp>
      <p:pic>
        <p:nvPicPr>
          <p:cNvPr id="2050" name="Picture 2" descr="https://cdn.pixabay.com/photo/2018/09/17/09/47/pixel-3683374__3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45" y="2346910"/>
            <a:ext cx="918085" cy="11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8" y="2282188"/>
            <a:ext cx="5499869" cy="2124063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2860431" y="2374927"/>
            <a:ext cx="54998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De belangrijkste factoren die bij de eerstejaars voor meer geluk en minder stress in hun studie zorgen zijn: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Tevredenheid met de studiekeuze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Intrinsieke motivatie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Goede sociale integratie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Goede academische integratie</a:t>
            </a:r>
            <a:endParaRPr lang="en-GB" dirty="0"/>
          </a:p>
        </p:txBody>
      </p:sp>
      <p:sp>
        <p:nvSpPr>
          <p:cNvPr id="9" name="AutoShape 2" descr="C:\Users\872470\Pictures\road-4376170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C:\Users\872470\Pictures\road-4376170__340.webp"/>
          <p:cNvSpPr>
            <a:spLocks noChangeAspect="1" noChangeArrowheads="1"/>
          </p:cNvSpPr>
          <p:nvPr/>
        </p:nvSpPr>
        <p:spPr bwMode="auto">
          <a:xfrm>
            <a:off x="307974" y="7937"/>
            <a:ext cx="16263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C:\Users\872470\Pictures\road-4376170__3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4" y="2412412"/>
            <a:ext cx="1478245" cy="19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4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2927698" y="2406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663366"/>
                </a:solidFill>
                <a:latin typeface="Fontys Frutiger" panose="00000400000000000000" pitchFamily="2" charset="0"/>
              </a:rPr>
              <a:t>Op basis van deze factoren (uit de Startthermometer) kun je al correct voorspellen of een student blijft of niet. </a:t>
            </a:r>
          </a:p>
        </p:txBody>
      </p:sp>
      <p:pic>
        <p:nvPicPr>
          <p:cNvPr id="7" name="Picture 6" descr="Afbeeldingsresultaat voor startthermome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1" r="18720" b="7458"/>
          <a:stretch/>
        </p:blipFill>
        <p:spPr bwMode="auto">
          <a:xfrm>
            <a:off x="1125415" y="2525053"/>
            <a:ext cx="1578290" cy="6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176" y="152862"/>
            <a:ext cx="7440928" cy="857250"/>
          </a:xfrm>
        </p:spPr>
        <p:txBody>
          <a:bodyPr>
            <a:normAutofit/>
          </a:bodyPr>
          <a:lstStyle/>
          <a:p>
            <a:r>
              <a:rPr lang="nl-NL" dirty="0"/>
              <a:t>Fontys beleid op studentenwelzijn</a:t>
            </a:r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9525" b="12864"/>
          <a:stretch/>
        </p:blipFill>
        <p:spPr>
          <a:xfrm>
            <a:off x="2133600" y="1229658"/>
            <a:ext cx="4898859" cy="29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64074"/>
            <a:ext cx="91440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66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4000">
                <a:latin typeface="Fontys Frutiger" panose="00000400000000000000" pitchFamily="2" charset="0"/>
              </a:rPr>
              <a:t>Uitgangspunten</a:t>
            </a:r>
            <a:endParaRPr lang="nl-NL" sz="4000" dirty="0">
              <a:latin typeface="Fontys Frutiger" panose="00000400000000000000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66700" y="1244600"/>
            <a:ext cx="2717800" cy="58420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Fontys Frutiger" panose="00000400000000000000" pitchFamily="2" charset="0"/>
              </a:rPr>
              <a:t>Student</a:t>
            </a:r>
          </a:p>
        </p:txBody>
      </p:sp>
      <p:sp>
        <p:nvSpPr>
          <p:cNvPr id="6" name="Rechthoek 5"/>
          <p:cNvSpPr/>
          <p:nvPr/>
        </p:nvSpPr>
        <p:spPr>
          <a:xfrm>
            <a:off x="3238500" y="1244600"/>
            <a:ext cx="2717800" cy="58420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Fontys Frutiger" panose="00000400000000000000" pitchFamily="2" charset="0"/>
              </a:rPr>
              <a:t>Studentcoach</a:t>
            </a:r>
          </a:p>
        </p:txBody>
      </p:sp>
      <p:sp>
        <p:nvSpPr>
          <p:cNvPr id="7" name="Rechthoek 6"/>
          <p:cNvSpPr/>
          <p:nvPr/>
        </p:nvSpPr>
        <p:spPr>
          <a:xfrm>
            <a:off x="6210300" y="1244600"/>
            <a:ext cx="2717800" cy="58420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Fontys Frutiger" panose="00000400000000000000" pitchFamily="2" charset="0"/>
              </a:rPr>
              <a:t>Organisatie</a:t>
            </a:r>
          </a:p>
        </p:txBody>
      </p:sp>
      <p:sp>
        <p:nvSpPr>
          <p:cNvPr id="8" name="Rechthoek 7"/>
          <p:cNvSpPr/>
          <p:nvPr/>
        </p:nvSpPr>
        <p:spPr>
          <a:xfrm>
            <a:off x="266700" y="1981200"/>
            <a:ext cx="2717800" cy="2324100"/>
          </a:xfrm>
          <a:prstGeom prst="rect">
            <a:avLst/>
          </a:prstGeom>
          <a:noFill/>
          <a:ln w="41275">
            <a:solidFill>
              <a:srgbClr val="66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  <a:latin typeface="Fontys Frutiger" panose="00000400000000000000" pitchFamily="2" charset="0"/>
              </a:rPr>
              <a:t>Studenten kunnen hun talenten inzetten en nemen verantwoordelijkheid voor hun leerproces en loopbaanontwikkeling.</a:t>
            </a:r>
          </a:p>
          <a:p>
            <a:pPr algn="ctr"/>
            <a:endParaRPr lang="nl-NL" sz="1400" dirty="0">
              <a:solidFill>
                <a:schemeClr val="tx1"/>
              </a:solidFill>
              <a:latin typeface="Fontys Frutiger" panose="00000400000000000000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238500" y="1981200"/>
            <a:ext cx="2717800" cy="2324100"/>
          </a:xfrm>
          <a:prstGeom prst="rect">
            <a:avLst/>
          </a:prstGeom>
          <a:noFill/>
          <a:ln w="41275">
            <a:solidFill>
              <a:srgbClr val="66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solidFill>
                <a:schemeClr val="tx1"/>
              </a:solidFill>
              <a:latin typeface="Fontys Frutiger" panose="000004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solidFill>
                  <a:schemeClr val="tx1"/>
                </a:solidFill>
                <a:latin typeface="Fontys Frutiger" panose="00000400000000000000" pitchFamily="2" charset="0"/>
              </a:rPr>
              <a:t>Studenten worden ondersteund en uitgedaagd om verantwoordelijkheid te kunnen nemen voor hun eigen ontwikkeling en (studie)loopbaankeuzes</a:t>
            </a:r>
          </a:p>
          <a:p>
            <a:pPr algn="ctr"/>
            <a:endParaRPr lang="nl-NL" sz="1400" dirty="0">
              <a:solidFill>
                <a:schemeClr val="tx1"/>
              </a:solidFill>
              <a:latin typeface="Fontys Frutiger" panose="00000400000000000000" pitchFamily="2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210300" y="1981200"/>
            <a:ext cx="2717800" cy="2324100"/>
          </a:xfrm>
          <a:prstGeom prst="rect">
            <a:avLst/>
          </a:prstGeom>
          <a:noFill/>
          <a:ln w="41275">
            <a:solidFill>
              <a:srgbClr val="66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schemeClr val="tx1"/>
              </a:solidFill>
              <a:latin typeface="Fontys Frutiger" panose="00000400000000000000" pitchFamily="2" charset="0"/>
            </a:endParaRPr>
          </a:p>
          <a:p>
            <a:pPr algn="ctr"/>
            <a:endParaRPr lang="nl-NL" sz="1400" dirty="0">
              <a:solidFill>
                <a:schemeClr val="tx1"/>
              </a:solidFill>
              <a:latin typeface="Fontys Frutiger" panose="00000400000000000000" pitchFamily="2" charset="0"/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  <a:latin typeface="Fontys Frutiger" panose="00000400000000000000" pitchFamily="2" charset="0"/>
              </a:rPr>
              <a:t>De organisatie ondersteunt studentcoaches om hun taak goed uit te kunnen voeren met beleid, regelingen, advies van tweedelijns deskundigen, professionalisering en kennisdeling</a:t>
            </a:r>
          </a:p>
          <a:p>
            <a:pPr algn="ctr"/>
            <a:endParaRPr lang="nl-NL" sz="1400" dirty="0">
              <a:solidFill>
                <a:schemeClr val="tx1"/>
              </a:solidFill>
              <a:latin typeface="Fontys Frutiger" panose="00000400000000000000" pitchFamily="2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66700" y="4533900"/>
            <a:ext cx="8572500" cy="355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Ontwikkelen en coachen persoonlijk leiderschap</a:t>
            </a:r>
          </a:p>
        </p:txBody>
      </p:sp>
    </p:spTree>
    <p:extLst>
      <p:ext uri="{BB962C8B-B14F-4D97-AF65-F5344CB8AC3E}">
        <p14:creationId xmlns:p14="http://schemas.microsoft.com/office/powerpoint/2010/main" val="366911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64074"/>
            <a:ext cx="91440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66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4000">
                <a:latin typeface="Fontys Frutiger" panose="00000400000000000000" pitchFamily="2" charset="0"/>
              </a:rPr>
              <a:t>Uitgangspunten</a:t>
            </a:r>
            <a:endParaRPr lang="nl-NL" sz="4000" dirty="0">
              <a:latin typeface="Fontys Frutiger" panose="00000400000000000000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66700" y="1244600"/>
            <a:ext cx="2717800" cy="58420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Fontys Frutiger" panose="00000400000000000000" pitchFamily="2" charset="0"/>
              </a:rPr>
              <a:t>Student</a:t>
            </a:r>
          </a:p>
        </p:txBody>
      </p:sp>
      <p:sp>
        <p:nvSpPr>
          <p:cNvPr id="6" name="Rechthoek 5"/>
          <p:cNvSpPr/>
          <p:nvPr/>
        </p:nvSpPr>
        <p:spPr>
          <a:xfrm>
            <a:off x="3238500" y="1244600"/>
            <a:ext cx="2717800" cy="58420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Fontys Frutiger" panose="00000400000000000000" pitchFamily="2" charset="0"/>
              </a:rPr>
              <a:t>Studentcoach</a:t>
            </a:r>
          </a:p>
        </p:txBody>
      </p:sp>
      <p:sp>
        <p:nvSpPr>
          <p:cNvPr id="7" name="Rechthoek 6"/>
          <p:cNvSpPr/>
          <p:nvPr/>
        </p:nvSpPr>
        <p:spPr>
          <a:xfrm>
            <a:off x="6210300" y="1244600"/>
            <a:ext cx="2717800" cy="584200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Fontys Frutiger" panose="00000400000000000000" pitchFamily="2" charset="0"/>
              </a:rPr>
              <a:t>Organisatie</a:t>
            </a:r>
          </a:p>
        </p:txBody>
      </p:sp>
      <p:sp>
        <p:nvSpPr>
          <p:cNvPr id="8" name="Rechthoek 7"/>
          <p:cNvSpPr/>
          <p:nvPr/>
        </p:nvSpPr>
        <p:spPr>
          <a:xfrm>
            <a:off x="266700" y="4533900"/>
            <a:ext cx="8572500" cy="355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Ontwikkelen en coachen persoonlijk leiderschap</a:t>
            </a:r>
          </a:p>
        </p:txBody>
      </p:sp>
      <p:pic>
        <p:nvPicPr>
          <p:cNvPr id="9" name="Picture 2" descr="Afbeeldingsresultaat voor professionalis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91" y="2341551"/>
            <a:ext cx="2593018" cy="16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sresultaat voor help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48" y="2257097"/>
            <a:ext cx="2369104" cy="18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fbeeldingsresultaat voor startthermome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" r="18720" b="7458"/>
          <a:stretch/>
        </p:blipFill>
        <p:spPr bwMode="auto">
          <a:xfrm>
            <a:off x="597660" y="1918804"/>
            <a:ext cx="2150100" cy="8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66700" y="4067502"/>
            <a:ext cx="2717800" cy="337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b="1" dirty="0">
                <a:solidFill>
                  <a:schemeClr val="tx1"/>
                </a:solidFill>
                <a:latin typeface="Fontys Frutiger" panose="00000400000000000000" pitchFamily="2" charset="0"/>
              </a:rPr>
              <a:t>Reflectie / Warm welkom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238500" y="4067502"/>
            <a:ext cx="2717800" cy="337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b="1" dirty="0" err="1">
                <a:solidFill>
                  <a:schemeClr val="tx1"/>
                </a:solidFill>
                <a:latin typeface="Fontys Frutiger" panose="00000400000000000000" pitchFamily="2" charset="0"/>
              </a:rPr>
              <a:t>FontysHelpt</a:t>
            </a:r>
            <a:r>
              <a:rPr lang="nl-NL" sz="1500" b="1" dirty="0">
                <a:solidFill>
                  <a:schemeClr val="tx1"/>
                </a:solidFill>
                <a:latin typeface="Fontys Frutiger" panose="00000400000000000000" pitchFamily="2" charset="0"/>
              </a:rPr>
              <a:t> / Fontys </a:t>
            </a:r>
            <a:r>
              <a:rPr lang="nl-NL" sz="1500" b="1" dirty="0" err="1">
                <a:solidFill>
                  <a:schemeClr val="tx1"/>
                </a:solidFill>
                <a:latin typeface="Fontys Frutiger" panose="00000400000000000000" pitchFamily="2" charset="0"/>
              </a:rPr>
              <a:t>Studentcoaching</a:t>
            </a:r>
            <a:endParaRPr lang="nl-NL" sz="1500" b="1" dirty="0">
              <a:solidFill>
                <a:schemeClr val="tx1"/>
              </a:solidFill>
              <a:latin typeface="Fontys Frutiger" panose="00000400000000000000" pitchFamily="2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210300" y="4067502"/>
            <a:ext cx="2717800" cy="337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b="1" dirty="0">
                <a:solidFill>
                  <a:schemeClr val="tx1"/>
                </a:solidFill>
                <a:latin typeface="Fontys Frutiger" panose="00000400000000000000" pitchFamily="2" charset="0"/>
              </a:rPr>
              <a:t>Professionalisering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893533"/>
            <a:ext cx="1924801" cy="9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Vertaling naar de Praktijk:</a:t>
            </a:r>
            <a:br>
              <a:rPr lang="nl-NL" dirty="0"/>
            </a:br>
            <a:r>
              <a:rPr lang="nl-NL" dirty="0"/>
              <a:t>‘Best </a:t>
            </a:r>
            <a:r>
              <a:rPr lang="nl-NL" dirty="0" err="1"/>
              <a:t>practices</a:t>
            </a:r>
            <a:r>
              <a:rPr lang="nl-NL" dirty="0"/>
              <a:t>’ en ‘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’ </a:t>
            </a:r>
            <a:br>
              <a:rPr lang="nl-NL" dirty="0"/>
            </a:b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4" y="2160574"/>
            <a:ext cx="274777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8" y="1247267"/>
            <a:ext cx="8327745" cy="24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08" y="416668"/>
            <a:ext cx="71437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348615"/>
            <a:ext cx="7440928" cy="857250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Wie zitten er in de zaal?</a:t>
            </a:r>
            <a:endParaRPr lang="en-GB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75" y="2093764"/>
            <a:ext cx="2367602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4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2309"/>
          <a:stretch/>
        </p:blipFill>
        <p:spPr>
          <a:xfrm>
            <a:off x="1385887" y="894945"/>
            <a:ext cx="7286625" cy="3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Applied Science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5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F0111-0BF8-8649-9589-62F20F85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1172954"/>
            <a:ext cx="8722800" cy="108424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</a:rPr>
              <a:t>Project Studybuddy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bij Applied Science</a:t>
            </a:r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4D83DC2-2CB7-934A-8DC2-34F209686690}"/>
              </a:ext>
            </a:extLst>
          </p:cNvPr>
          <p:cNvCxnSpPr/>
          <p:nvPr/>
        </p:nvCxnSpPr>
        <p:spPr>
          <a:xfrm>
            <a:off x="212400" y="2247922"/>
            <a:ext cx="87228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95E83B-12C5-E14F-940D-40DEC5125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851" y="2332038"/>
            <a:ext cx="4010748" cy="27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B145D353-46BC-7446-8357-C12999D6D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8056" r="9703"/>
          <a:stretch/>
        </p:blipFill>
        <p:spPr>
          <a:xfrm>
            <a:off x="3866440" y="1034218"/>
            <a:ext cx="5277559" cy="410928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63366"/>
                </a:solidFill>
              </a:rPr>
              <a:t>Even voorstellen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Studentcoaches:	Paulo dos Santos </a:t>
            </a:r>
            <a:r>
              <a:rPr lang="nl-NL" dirty="0" err="1"/>
              <a:t>Fortes</a:t>
            </a:r>
            <a:br>
              <a:rPr lang="nl-NL" dirty="0"/>
            </a:br>
            <a:r>
              <a:rPr lang="nl-NL" dirty="0"/>
              <a:t>						Chris Bliek</a:t>
            </a:r>
          </a:p>
          <a:p>
            <a:pPr marL="0" indent="0">
              <a:buNone/>
            </a:pPr>
            <a:endParaRPr lang="nl-NL" dirty="0">
              <a:solidFill>
                <a:srgbClr val="E6007E"/>
              </a:solidFill>
            </a:endParaRPr>
          </a:p>
          <a:p>
            <a:r>
              <a:rPr lang="nl-NL" dirty="0"/>
              <a:t>Studybuddy:		Milo Speek</a:t>
            </a:r>
            <a:br>
              <a:rPr lang="nl-NL" dirty="0"/>
            </a:br>
            <a:r>
              <a:rPr lang="nl-NL" dirty="0"/>
              <a:t>						</a:t>
            </a:r>
            <a:r>
              <a:rPr lang="nl-NL" dirty="0" err="1"/>
              <a:t>Alysha</a:t>
            </a:r>
            <a:r>
              <a:rPr lang="nl-NL" dirty="0"/>
              <a:t> Schuurmans</a:t>
            </a:r>
          </a:p>
          <a:p>
            <a:pPr marL="0" indent="0">
              <a:buNone/>
            </a:pPr>
            <a:r>
              <a:rPr lang="nl-NL" dirty="0"/>
              <a:t>				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7" y="130628"/>
            <a:ext cx="1511374" cy="8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innen, muur, kamer, versierd&#10;&#10;Automatisch gegenereerde beschrijving">
            <a:extLst>
              <a:ext uri="{FF2B5EF4-FFF2-40B4-BE49-F238E27FC236}">
                <a16:creationId xmlns:a16="http://schemas.microsoft.com/office/drawing/2014/main" id="{59C16EF4-8607-6842-A55A-EA52F961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8272" y="2147777"/>
            <a:ext cx="5325728" cy="2995722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Uitgangspunten</a:t>
            </a:r>
          </a:p>
          <a:p>
            <a:r>
              <a:rPr lang="nl-NL" dirty="0"/>
              <a:t>Opzet</a:t>
            </a:r>
          </a:p>
          <a:p>
            <a:r>
              <a:rPr lang="nl-NL" dirty="0"/>
              <a:t>Uitvoering</a:t>
            </a:r>
          </a:p>
          <a:p>
            <a:r>
              <a:rPr lang="nl-NL" dirty="0"/>
              <a:t>Competentieonderwijs</a:t>
            </a:r>
          </a:p>
          <a:p>
            <a:r>
              <a:rPr lang="nl-NL" dirty="0"/>
              <a:t>Taken studybuddy</a:t>
            </a:r>
          </a:p>
          <a:p>
            <a:r>
              <a:rPr lang="nl-NL" dirty="0"/>
              <a:t>Relatie met de studentcoach</a:t>
            </a:r>
          </a:p>
          <a:p>
            <a:r>
              <a:rPr lang="nl-NL" dirty="0"/>
              <a:t>Ervaringen </a:t>
            </a:r>
          </a:p>
          <a:p>
            <a:r>
              <a:rPr lang="nl-NL" dirty="0"/>
              <a:t>Aandachtspunten voor de toekomst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99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Community-vorming</a:t>
            </a:r>
          </a:p>
          <a:p>
            <a:r>
              <a:rPr lang="nl-NL" dirty="0"/>
              <a:t>Studenten staan dicht bij elkaar</a:t>
            </a:r>
          </a:p>
          <a:p>
            <a:r>
              <a:rPr lang="nl-NL" dirty="0"/>
              <a:t>Delen ervaringen</a:t>
            </a:r>
          </a:p>
          <a:p>
            <a:r>
              <a:rPr lang="nl-NL" dirty="0" err="1"/>
              <a:t>Peerlearning</a:t>
            </a:r>
            <a:endParaRPr lang="nl-NL" dirty="0"/>
          </a:p>
          <a:p>
            <a:r>
              <a:rPr lang="nl-NL" dirty="0"/>
              <a:t>Warm welkom </a:t>
            </a:r>
          </a:p>
          <a:p>
            <a:r>
              <a:rPr lang="nl-NL" dirty="0"/>
              <a:t>Noodzaak i.v.m. corona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van het project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18" y="3565105"/>
            <a:ext cx="5179835" cy="15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Hogere jaars studenten begeleiden 1</a:t>
            </a:r>
            <a:r>
              <a:rPr lang="nl-NL" baseline="30000" dirty="0"/>
              <a:t>e</a:t>
            </a:r>
            <a:r>
              <a:rPr lang="nl-NL" dirty="0"/>
              <a:t> jaars studenten</a:t>
            </a:r>
          </a:p>
          <a:p>
            <a:r>
              <a:rPr lang="nl-NL" dirty="0"/>
              <a:t>Band opbouwen al voor start opleiding</a:t>
            </a:r>
            <a:br>
              <a:rPr lang="nl-NL" dirty="0"/>
            </a:br>
            <a:r>
              <a:rPr lang="nl-NL" dirty="0"/>
              <a:t>intropapa/mama wordt ook Studybuddy</a:t>
            </a:r>
          </a:p>
          <a:p>
            <a:r>
              <a:rPr lang="nl-NL" dirty="0"/>
              <a:t>Studybuddy werkt samen met Studentcoach</a:t>
            </a:r>
          </a:p>
          <a:p>
            <a:r>
              <a:rPr lang="nl-NL" dirty="0"/>
              <a:t>Groepen van 7 studenten per Studentcoach – Studybuddy</a:t>
            </a:r>
          </a:p>
          <a:p>
            <a:r>
              <a:rPr lang="nl-NL" dirty="0"/>
              <a:t>SLB-uren en Studygrouphours (SGH)</a:t>
            </a:r>
          </a:p>
          <a:p>
            <a:r>
              <a:rPr lang="nl-NL" dirty="0"/>
              <a:t>Training basisvaardigheden coaching voor Studybuddies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63366"/>
                </a:solidFill>
              </a:rPr>
              <a:t>Opzet</a:t>
            </a:r>
            <a:endParaRPr lang="nl-NL" dirty="0"/>
          </a:p>
        </p:txBody>
      </p:sp>
      <p:pic>
        <p:nvPicPr>
          <p:cNvPr id="4" name="Afbeelding 3" descr="Afbeelding met kostuum, donker&#10;&#10;Automatisch gegenereerde beschrijving">
            <a:extLst>
              <a:ext uri="{FF2B5EF4-FFF2-40B4-BE49-F238E27FC236}">
                <a16:creationId xmlns:a16="http://schemas.microsoft.com/office/drawing/2014/main" id="{FB53BC08-A66D-9D46-8770-C7A6A5ED7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1991" r="13271"/>
          <a:stretch/>
        </p:blipFill>
        <p:spPr>
          <a:xfrm rot="5400000">
            <a:off x="3172703" y="-17093"/>
            <a:ext cx="2479483" cy="94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334031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semester</a:t>
            </a:r>
          </a:p>
          <a:p>
            <a:r>
              <a:rPr lang="nl-NL" dirty="0"/>
              <a:t>1 SLB-uur in de week met studentcoach en Studybuddy</a:t>
            </a:r>
          </a:p>
          <a:p>
            <a:r>
              <a:rPr lang="nl-NL" dirty="0"/>
              <a:t>10 minuten individueel gesprek met studentcoach</a:t>
            </a:r>
          </a:p>
          <a:p>
            <a:r>
              <a:rPr lang="nl-NL" dirty="0"/>
              <a:t>1 x 2 uur SGH op dinsdag/woensdag of donderdagmiddag</a:t>
            </a:r>
            <a:br>
              <a:rPr lang="nl-NL" dirty="0"/>
            </a:br>
            <a:r>
              <a:rPr lang="nl-NL" dirty="0"/>
              <a:t>(Studybuddies begeleiden 1 uur) (periode 1 en 2)(combi met </a:t>
            </a:r>
            <a:r>
              <a:rPr lang="nl-NL" dirty="0" err="1"/>
              <a:t>studentexpertuur</a:t>
            </a:r>
            <a:r>
              <a:rPr lang="nl-NL" dirty="0"/>
              <a:t>)</a:t>
            </a:r>
          </a:p>
          <a:p>
            <a:r>
              <a:rPr lang="nl-NL" dirty="0"/>
              <a:t>1 x 2 uur SGH op een zelfgekozen moment met de groep </a:t>
            </a:r>
            <a:br>
              <a:rPr lang="nl-NL" dirty="0"/>
            </a:br>
            <a:r>
              <a:rPr lang="nl-NL" dirty="0"/>
              <a:t>(doorgeven aan roostermaker welk moment) (periode 1)</a:t>
            </a:r>
          </a:p>
          <a:p>
            <a:r>
              <a:rPr lang="nl-NL" dirty="0"/>
              <a:t>Verplichte aanwezigheid – Studybuddy houdt logboek bij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semester en verder… contact blijft…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63366"/>
                </a:solidFill>
              </a:rPr>
              <a:t>Uitvoering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698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Het programma SGH volgt het </a:t>
            </a:r>
            <a:r>
              <a:rPr lang="nl-NL" dirty="0" err="1"/>
              <a:t>SLBprogramma</a:t>
            </a:r>
            <a:endParaRPr lang="nl-NL" dirty="0"/>
          </a:p>
          <a:p>
            <a:r>
              <a:rPr lang="nl-NL" dirty="0"/>
              <a:t>Binding met elkaar en opleiding (Sociale coherentie), </a:t>
            </a:r>
          </a:p>
          <a:p>
            <a:r>
              <a:rPr lang="nl-NL" dirty="0"/>
              <a:t>Studievaardigheden, zelfsturing (executieve functies), </a:t>
            </a:r>
          </a:p>
          <a:p>
            <a:r>
              <a:rPr lang="nl-NL" dirty="0"/>
              <a:t>Voorbereiding projectweek 1, BO en profielkeuze, wegwijs maken in CANVAS etc. </a:t>
            </a:r>
          </a:p>
          <a:p>
            <a:r>
              <a:rPr lang="nl-NL" dirty="0"/>
              <a:t>Dus ook leuke dingen doen (budget)</a:t>
            </a:r>
          </a:p>
          <a:p>
            <a:r>
              <a:rPr lang="nl-NL" dirty="0"/>
              <a:t>Overleg met en terugkoppeling aan studentcoach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63366"/>
                </a:solidFill>
              </a:rPr>
              <a:t>Uitvoering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13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Competentie instrueren/coachen</a:t>
            </a:r>
          </a:p>
          <a:p>
            <a:r>
              <a:rPr lang="nl-NL" dirty="0"/>
              <a:t>Professionaliseren/deskundigheidsbevordering</a:t>
            </a:r>
          </a:p>
          <a:p>
            <a:r>
              <a:rPr lang="nl-NL" dirty="0"/>
              <a:t>Niveau I en II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663366"/>
                </a:solidFill>
              </a:rPr>
              <a:t>Competentie-onderwijs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121" y="2767490"/>
            <a:ext cx="373107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7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1176288"/>
            <a:ext cx="7440928" cy="857250"/>
          </a:xfrm>
        </p:spPr>
        <p:txBody>
          <a:bodyPr/>
          <a:lstStyle/>
          <a:p>
            <a:r>
              <a:rPr lang="nl-NL" dirty="0"/>
              <a:t>Overzicht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044800"/>
            <a:ext cx="5584234" cy="2534400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+mn-lt"/>
              </a:rPr>
              <a:t>Onderzoeksresultaten Quiz </a:t>
            </a:r>
          </a:p>
          <a:p>
            <a:r>
              <a:rPr lang="nl-NL" sz="1800" dirty="0">
                <a:latin typeface="+mn-lt"/>
              </a:rPr>
              <a:t>Fontys beleid op studentenwelzijn (voor 1</a:t>
            </a:r>
            <a:r>
              <a:rPr lang="nl-NL" sz="1800" baseline="30000" dirty="0">
                <a:latin typeface="+mn-lt"/>
              </a:rPr>
              <a:t>e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 err="1">
                <a:latin typeface="+mn-lt"/>
              </a:rPr>
              <a:t>jaars</a:t>
            </a:r>
            <a:r>
              <a:rPr lang="nl-NL" sz="1800" dirty="0">
                <a:latin typeface="+mn-lt"/>
              </a:rPr>
              <a:t>)</a:t>
            </a:r>
          </a:p>
          <a:p>
            <a:r>
              <a:rPr lang="nl-NL" sz="1800" dirty="0">
                <a:latin typeface="+mn-lt"/>
              </a:rPr>
              <a:t>Vertaling naar de praktijk: ‘best </a:t>
            </a:r>
            <a:r>
              <a:rPr lang="nl-NL" sz="1800" dirty="0" err="1">
                <a:latin typeface="+mn-lt"/>
              </a:rPr>
              <a:t>practices</a:t>
            </a:r>
            <a:r>
              <a:rPr lang="nl-NL" sz="1800" dirty="0">
                <a:latin typeface="+mn-lt"/>
              </a:rPr>
              <a:t>’ en ‘</a:t>
            </a:r>
            <a:r>
              <a:rPr lang="nl-NL" sz="1800" dirty="0" err="1">
                <a:latin typeface="+mn-lt"/>
              </a:rPr>
              <a:t>lessons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 err="1">
                <a:latin typeface="+mn-lt"/>
              </a:rPr>
              <a:t>learned</a:t>
            </a:r>
            <a:r>
              <a:rPr lang="nl-NL" sz="1800" dirty="0">
                <a:latin typeface="+mn-lt"/>
              </a:rPr>
              <a:t>’</a:t>
            </a:r>
          </a:p>
          <a:p>
            <a:endParaRPr lang="nl-NL" sz="1800" dirty="0">
              <a:latin typeface="+mn-lt"/>
            </a:endParaRPr>
          </a:p>
          <a:p>
            <a:r>
              <a:rPr lang="nl-NL" sz="1800" dirty="0">
                <a:latin typeface="+mn-lt"/>
              </a:rPr>
              <a:t>Ervaringen van 2 studentcoaches uit de praktijk </a:t>
            </a:r>
          </a:p>
          <a:p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50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Cursus voor studybuddies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1254ED8-8C99-DB42-9253-6D46C8604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06" y="1063625"/>
            <a:ext cx="2918632" cy="389151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438" y="788010"/>
            <a:ext cx="3170762" cy="42031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87705" y="1214323"/>
            <a:ext cx="2289657" cy="2377440"/>
          </a:xfrm>
          <a:prstGeom prst="rect">
            <a:avLst/>
          </a:prstGeom>
        </p:spPr>
        <p:txBody>
          <a:bodyPr wrap="none" rtlCol="0" anchor="ctr" anchorCtr="0"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9184" y="1280160"/>
            <a:ext cx="2516622" cy="1945843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pPr algn="l"/>
            <a:r>
              <a:rPr lang="nl-NL" dirty="0"/>
              <a:t>Veiligheid</a:t>
            </a:r>
            <a:br>
              <a:rPr lang="nl-NL" dirty="0"/>
            </a:br>
            <a:r>
              <a:rPr lang="nl-NL" dirty="0"/>
              <a:t>Persoonlijk leiderschap</a:t>
            </a:r>
          </a:p>
        </p:txBody>
      </p:sp>
    </p:spTree>
    <p:extLst>
      <p:ext uri="{BB962C8B-B14F-4D97-AF65-F5344CB8AC3E}">
        <p14:creationId xmlns:p14="http://schemas.microsoft.com/office/powerpoint/2010/main" val="262818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BCCC8B7-F20C-7C47-A458-4840D038E1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142868" y="1841957"/>
            <a:ext cx="3001131" cy="3301543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Wegwijs maken in de opleiding (en het online onderwijs)</a:t>
            </a:r>
          </a:p>
          <a:p>
            <a:r>
              <a:rPr lang="nl-NL" dirty="0"/>
              <a:t>Rolmodel. Voorbeelden geven vanuit zijn of haar eigen ervaring</a:t>
            </a:r>
          </a:p>
          <a:p>
            <a:r>
              <a:rPr lang="nl-NL" dirty="0"/>
              <a:t>Versterken van binding van studenten</a:t>
            </a:r>
          </a:p>
          <a:p>
            <a:r>
              <a:rPr lang="nl-NL" dirty="0"/>
              <a:t>Stimuleren van onderlinge samenwerking</a:t>
            </a:r>
          </a:p>
          <a:p>
            <a:r>
              <a:rPr lang="nl-NL" dirty="0"/>
              <a:t>Samenwerken met Studentcoach</a:t>
            </a:r>
          </a:p>
          <a:p>
            <a:r>
              <a:rPr lang="nl-NL" dirty="0"/>
              <a:t>Aanspreekpunt voor studenten zijn</a:t>
            </a:r>
          </a:p>
          <a:p>
            <a:r>
              <a:rPr lang="nl-NL" dirty="0"/>
              <a:t>SGH voorbereiden en begeleiden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studybuddy</a:t>
            </a:r>
          </a:p>
        </p:txBody>
      </p:sp>
    </p:spTree>
    <p:extLst>
      <p:ext uri="{BB962C8B-B14F-4D97-AF65-F5344CB8AC3E}">
        <p14:creationId xmlns:p14="http://schemas.microsoft.com/office/powerpoint/2010/main" val="1901048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Geen ondersteuning bij persoonlijke problematiek (die van invloed is op de studie) </a:t>
            </a:r>
          </a:p>
          <a:p>
            <a:endParaRPr lang="nl-NL" dirty="0"/>
          </a:p>
          <a:p>
            <a:r>
              <a:rPr lang="nl-NL" dirty="0"/>
              <a:t>Individuele gesprekken voert in principe de Studentcoach. Met toestemming van de student mag een Studybuddy aansluiten. Natuurlijk kan een student wel een 1 op 1 gesprek hebben over bijvoorbeeld P&amp;O </a:t>
            </a:r>
          </a:p>
          <a:p>
            <a:endParaRPr lang="nl-NL" dirty="0"/>
          </a:p>
          <a:p>
            <a:r>
              <a:rPr lang="nl-NL" dirty="0"/>
              <a:t>Studentcoach stuurt door, studybuddy kan helpen signaleren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Afbakening taak studybuddy</a:t>
            </a:r>
          </a:p>
        </p:txBody>
      </p:sp>
    </p:spTree>
    <p:extLst>
      <p:ext uri="{BB962C8B-B14F-4D97-AF65-F5344CB8AC3E}">
        <p14:creationId xmlns:p14="http://schemas.microsoft.com/office/powerpoint/2010/main" val="3741313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Milo aan het woord</a:t>
            </a:r>
            <a:br>
              <a:rPr lang="nl-NL" dirty="0"/>
            </a:br>
            <a:r>
              <a:rPr lang="nl-NL" dirty="0"/>
              <a:t>als 1</a:t>
            </a:r>
            <a:r>
              <a:rPr lang="nl-NL" baseline="30000" dirty="0"/>
              <a:t>e</a:t>
            </a:r>
            <a:r>
              <a:rPr lang="nl-NL" dirty="0"/>
              <a:t> jaars student en als studybuddy</a:t>
            </a:r>
            <a:br>
              <a:rPr lang="nl-NL" dirty="0"/>
            </a:br>
            <a:endParaRPr lang="nl-NL" dirty="0"/>
          </a:p>
          <a:p>
            <a:r>
              <a:rPr lang="nl-NL" dirty="0"/>
              <a:t>Paulo aan het woord</a:t>
            </a:r>
          </a:p>
          <a:p>
            <a:pPr marL="0" indent="0">
              <a:buNone/>
            </a:pPr>
            <a:r>
              <a:rPr lang="nl-NL" dirty="0"/>
              <a:t>	Als studentcoach</a:t>
            </a:r>
          </a:p>
          <a:p>
            <a:pPr marL="0" indent="0">
              <a:buNone/>
            </a:pPr>
            <a:r>
              <a:rPr lang="nl-NL" dirty="0"/>
              <a:t>	Als trainer</a:t>
            </a:r>
            <a:br>
              <a:rPr lang="nl-NL" dirty="0"/>
            </a:br>
            <a:endParaRPr lang="nl-NL" dirty="0"/>
          </a:p>
          <a:p>
            <a:r>
              <a:rPr lang="nl-NL" dirty="0" err="1"/>
              <a:t>Alysha</a:t>
            </a:r>
            <a:r>
              <a:rPr lang="nl-NL" dirty="0"/>
              <a:t> aan het woord </a:t>
            </a:r>
            <a:br>
              <a:rPr lang="nl-NL" dirty="0"/>
            </a:br>
            <a:r>
              <a:rPr lang="nl-NL" dirty="0"/>
              <a:t>Als studybuddy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</a:t>
            </a:r>
          </a:p>
        </p:txBody>
      </p:sp>
    </p:spTree>
    <p:extLst>
      <p:ext uri="{BB962C8B-B14F-4D97-AF65-F5344CB8AC3E}">
        <p14:creationId xmlns:p14="http://schemas.microsoft.com/office/powerpoint/2010/main" val="2196185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relatie studentcoach en studybuddy versterken</a:t>
            </a:r>
          </a:p>
          <a:p>
            <a:r>
              <a:rPr lang="nl-NL" dirty="0"/>
              <a:t>In de training beter de competentie-ontwikkeling van de Studybuddies inbedden</a:t>
            </a:r>
          </a:p>
          <a:p>
            <a:r>
              <a:rPr lang="nl-NL" dirty="0"/>
              <a:t>Relatie met instrueren binnen de competentie vergroten</a:t>
            </a:r>
          </a:p>
          <a:p>
            <a:r>
              <a:rPr lang="nl-NL" dirty="0"/>
              <a:t>Programma SLB en SGH meer verbinden</a:t>
            </a:r>
            <a:br>
              <a:rPr lang="nl-NL" dirty="0"/>
            </a:br>
            <a:r>
              <a:rPr lang="nl-NL" dirty="0"/>
              <a:t>waarbij de SGH als meer betekenisvol worden ervaren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voor de toekomst</a:t>
            </a:r>
          </a:p>
        </p:txBody>
      </p:sp>
    </p:spTree>
    <p:extLst>
      <p:ext uri="{BB962C8B-B14F-4D97-AF65-F5344CB8AC3E}">
        <p14:creationId xmlns:p14="http://schemas.microsoft.com/office/powerpoint/2010/main" val="125773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0EA46-1C30-4D48-BC99-D1B55C050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Ruimte voor vragen en discussie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6BEE14-2D45-F340-835C-24870A8964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C. Bliek, SLB-coördinator FH Toegepaste natuurwetenschappen, juni 2022</a:t>
            </a:r>
          </a:p>
        </p:txBody>
      </p:sp>
    </p:spTree>
    <p:extLst>
      <p:ext uri="{BB962C8B-B14F-4D97-AF65-F5344CB8AC3E}">
        <p14:creationId xmlns:p14="http://schemas.microsoft.com/office/powerpoint/2010/main" val="2276080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0EA46-1C30-4D48-BC99-D1B55C050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0" y="1200151"/>
            <a:ext cx="8722799" cy="2874582"/>
          </a:xfrm>
        </p:spPr>
        <p:txBody>
          <a:bodyPr/>
          <a:lstStyle/>
          <a:p>
            <a:endParaRPr lang="nl-NL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Chantal Gorissen			C.Gorissen@fontys.nl</a:t>
            </a:r>
            <a:endParaRPr lang="en-GB" sz="2000" dirty="0"/>
          </a:p>
          <a:p>
            <a:r>
              <a:rPr lang="nl-NL" sz="2000" dirty="0"/>
              <a:t>Chris Bliek 					C.Bliek@fontys.nl</a:t>
            </a:r>
            <a:endParaRPr lang="en-GB" sz="2000" dirty="0"/>
          </a:p>
          <a:p>
            <a:r>
              <a:rPr lang="nl-NL" sz="2000" dirty="0"/>
              <a:t>Paulo dos Santos </a:t>
            </a:r>
            <a:r>
              <a:rPr lang="nl-NL" sz="2000" dirty="0" err="1"/>
              <a:t>Fortes</a:t>
            </a:r>
            <a:r>
              <a:rPr lang="nl-NL" sz="2000" dirty="0"/>
              <a:t>  	Paulo.dossantosfortes@fontys.nl</a:t>
            </a:r>
            <a:endParaRPr lang="en-GB" sz="2000" dirty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422085" y="4093847"/>
            <a:ext cx="572191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www.fontys.nl/studiesucces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www.fontys.nl/onderzoekstudiesucces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2184" t="8736" r="2954" b="8457"/>
          <a:stretch/>
        </p:blipFill>
        <p:spPr>
          <a:xfrm>
            <a:off x="291829" y="2053782"/>
            <a:ext cx="2247091" cy="58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63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3F21D6-3474-1A4F-BCB8-831DFBCB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Onderzoeksresultaten Quiz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22" y="1994850"/>
            <a:ext cx="2687833" cy="16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81217" y="2437242"/>
            <a:ext cx="5934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663366"/>
                </a:solidFill>
                <a:latin typeface="Fontys Frutiger" panose="00000400000000000000" pitchFamily="2" charset="0"/>
              </a:rPr>
              <a:t>Geluk is een voorspeller voor rendement.</a:t>
            </a:r>
            <a:endParaRPr lang="nl-NL" sz="2200" b="1" dirty="0">
              <a:solidFill>
                <a:srgbClr val="663366"/>
              </a:solidFill>
              <a:latin typeface="Fontys Frutiger" panose="00000400000000000000" pitchFamily="2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</p:spPr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41" y="2266511"/>
            <a:ext cx="1208905" cy="12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</p:spPr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2914238" y="2406464"/>
            <a:ext cx="536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Studenten die hun geluk een onvoldoende geven, hebben veel vaker hun studiekeuze gemaakt op basis van een extrinsieke motivatie.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792" y="2266510"/>
            <a:ext cx="1234396" cy="12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3242303" y="2406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663366"/>
                </a:solidFill>
                <a:latin typeface="Fontys Frutiger" panose="00000400000000000000" pitchFamily="2" charset="0"/>
              </a:rPr>
              <a:t>Meer dan 40% van de (1</a:t>
            </a:r>
            <a:r>
              <a:rPr lang="nl-NL" b="1" baseline="30000" dirty="0">
                <a:solidFill>
                  <a:srgbClr val="663366"/>
                </a:solidFill>
                <a:latin typeface="Fontys Frutiger" panose="00000400000000000000" pitchFamily="2" charset="0"/>
              </a:rPr>
              <a:t>e</a:t>
            </a:r>
            <a:r>
              <a:rPr lang="nl-NL" b="1" dirty="0">
                <a:solidFill>
                  <a:srgbClr val="663366"/>
                </a:solidFill>
                <a:latin typeface="Fontys Frutiger" panose="00000400000000000000" pitchFamily="2" charset="0"/>
              </a:rPr>
              <a:t> </a:t>
            </a:r>
            <a:r>
              <a:rPr lang="nl-NL" b="1" dirty="0" err="1">
                <a:solidFill>
                  <a:srgbClr val="663366"/>
                </a:solidFill>
                <a:latin typeface="Fontys Frutiger" panose="00000400000000000000" pitchFamily="2" charset="0"/>
              </a:rPr>
              <a:t>jaars</a:t>
            </a:r>
            <a:r>
              <a:rPr lang="nl-NL" b="1" dirty="0">
                <a:solidFill>
                  <a:srgbClr val="663366"/>
                </a:solidFill>
                <a:latin typeface="Fontys Frutiger" panose="00000400000000000000" pitchFamily="2" charset="0"/>
              </a:rPr>
              <a:t>) studenten geeft aan veel of vaak stress te ervaren.</a:t>
            </a:r>
            <a:endParaRPr lang="nl-NL" sz="1600" b="1" dirty="0">
              <a:solidFill>
                <a:srgbClr val="663366"/>
              </a:solidFill>
              <a:latin typeface="Fontys Frutiger" panose="00000400000000000000" pitchFamily="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544963"/>
            <a:ext cx="1376747" cy="8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2869222" y="2386251"/>
            <a:ext cx="5318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663366"/>
                </a:solidFill>
                <a:latin typeface="Fontys Frutiger" panose="00000400000000000000" pitchFamily="2" charset="0"/>
              </a:rPr>
              <a:t>Ongeveer 20% van de studenten geeft bij de start van de studie aan dat ze te maken hebben met bijzondere omstandigheden hebben.</a:t>
            </a:r>
            <a:endParaRPr lang="nl-NL" sz="1600" b="1" dirty="0">
              <a:solidFill>
                <a:srgbClr val="663366"/>
              </a:solidFill>
              <a:latin typeface="Fontys Frutiger" panose="00000400000000000000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01" y="2182329"/>
            <a:ext cx="13673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2778369" y="2266510"/>
            <a:ext cx="5499869" cy="1203238"/>
          </a:xfrm>
          <a:prstGeom prst="roundRect">
            <a:avLst/>
          </a:prstGeom>
          <a:noFill/>
          <a:ln w="22225" cap="sq" cmpd="sng">
            <a:solidFill>
              <a:schemeClr val="bg1">
                <a:lumMod val="50000"/>
              </a:schemeClr>
            </a:solidFill>
            <a:prstDash val="lg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2778369" y="2392717"/>
            <a:ext cx="531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663366"/>
                </a:solidFill>
                <a:latin typeface="Fontys Frutiger" panose="00000400000000000000" pitchFamily="2" charset="0"/>
              </a:rPr>
              <a:t>De belangrijkste reden van uitval in het eerste jaar is een verkeerd gemaakte studiekeuze.</a:t>
            </a:r>
            <a:endParaRPr lang="nl-NL" sz="1600" b="1" dirty="0">
              <a:solidFill>
                <a:srgbClr val="663366"/>
              </a:solidFill>
              <a:latin typeface="Fontys Frutiger" panose="00000400000000000000" pitchFamily="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2" y="2266510"/>
            <a:ext cx="1247081" cy="12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86334"/>
      </p:ext>
    </p:extLst>
  </p:cSld>
  <p:clrMapOvr>
    <a:masterClrMapping/>
  </p:clrMapOvr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1f730c-b919-4450-b904-102a403d830d">
      <Terms xmlns="http://schemas.microsoft.com/office/infopath/2007/PartnerControls"/>
    </lcf76f155ced4ddcb4097134ff3c332f>
    <TaxCatchAll xmlns="45e41de8-3bcc-4e7d-ae12-f75bf3360fc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8F2DE7D9A9C479116BCE0C4CF6840" ma:contentTypeVersion="16" ma:contentTypeDescription="Een nieuw document maken." ma:contentTypeScope="" ma:versionID="5c42f218ea58ca94be6405ba1d90a834">
  <xsd:schema xmlns:xsd="http://www.w3.org/2001/XMLSchema" xmlns:xs="http://www.w3.org/2001/XMLSchema" xmlns:p="http://schemas.microsoft.com/office/2006/metadata/properties" xmlns:ns2="8d1f730c-b919-4450-b904-102a403d830d" xmlns:ns3="45e41de8-3bcc-4e7d-ae12-f75bf3360fcd" targetNamespace="http://schemas.microsoft.com/office/2006/metadata/properties" ma:root="true" ma:fieldsID="3b274dd66bf0e55324a84cad644626f3" ns2:_="" ns3:_="">
    <xsd:import namespace="8d1f730c-b919-4450-b904-102a403d830d"/>
    <xsd:import namespace="45e41de8-3bcc-4e7d-ae12-f75bf3360f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f730c-b919-4450-b904-102a403d8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ba1a1fb-4924-4901-afe7-387a3b550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41de8-3bcc-4e7d-ae12-f75bf3360fc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8f7678-6ace-4101-99e4-9fea46d8756c}" ma:internalName="TaxCatchAll" ma:showField="CatchAllData" ma:web="45e41de8-3bcc-4e7d-ae12-f75bf3360f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6AE87-ABFD-49AC-BF48-36A41AA2364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05d9c35-e4e7-46dc-b696-2e0d98cbe4ff"/>
    <ds:schemaRef ds:uri="4dfc51d9-fd9a-4c2e-9b35-2a6b8dbf69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93A351-AE3A-4696-9453-A38FFADDF929}"/>
</file>

<file path=customXml/itemProps3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Algemene_presentatie_Fontys_NL</Template>
  <TotalTime>0</TotalTime>
  <Words>1464</Words>
  <Application>Microsoft Office PowerPoint</Application>
  <PresentationFormat>Diavoorstelling (16:9)</PresentationFormat>
  <Paragraphs>216</Paragraphs>
  <Slides>36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Arial Rounded MT Bold</vt:lpstr>
      <vt:lpstr>Calibri</vt:lpstr>
      <vt:lpstr>Fontys Frutiger</vt:lpstr>
      <vt:lpstr>Fontys-basis-Diamodel</vt:lpstr>
      <vt:lpstr>Studentwelzijn bij Fontys: van beleid tot in de klas</vt:lpstr>
      <vt:lpstr>Wie zitten er in de zaal?</vt:lpstr>
      <vt:lpstr>Overzicht </vt:lpstr>
      <vt:lpstr>Onderzoeksresultaten Quiz</vt:lpstr>
      <vt:lpstr>Waar of Niet Waar?</vt:lpstr>
      <vt:lpstr>Waar of Niet Waar?</vt:lpstr>
      <vt:lpstr>Waar of Niet Waar?</vt:lpstr>
      <vt:lpstr>Waar of Niet Waar?</vt:lpstr>
      <vt:lpstr>Waar of Niet Waar?</vt:lpstr>
      <vt:lpstr>Waar of Niet Waar?</vt:lpstr>
      <vt:lpstr>Waar of Niet Waar?</vt:lpstr>
      <vt:lpstr>Waar of Niet Waar?</vt:lpstr>
      <vt:lpstr>Waar of Niet Waar?</vt:lpstr>
      <vt:lpstr>Fontys beleid op studentenwelzijn</vt:lpstr>
      <vt:lpstr>PowerPoint-presentatie</vt:lpstr>
      <vt:lpstr>PowerPoint-presentatie</vt:lpstr>
      <vt:lpstr> Vertaling naar de Praktijk: ‘Best practices’ en ‘Lessons learned’  </vt:lpstr>
      <vt:lpstr>PowerPoint-presentatie</vt:lpstr>
      <vt:lpstr>PowerPoint-presentatie</vt:lpstr>
      <vt:lpstr>PowerPoint-presentatie</vt:lpstr>
      <vt:lpstr>Applied Science</vt:lpstr>
      <vt:lpstr>Project Studybuddy bij Applied Science</vt:lpstr>
      <vt:lpstr>Even voorstellen</vt:lpstr>
      <vt:lpstr>PowerPoint-presentatie</vt:lpstr>
      <vt:lpstr>Uitgangspunten van het project</vt:lpstr>
      <vt:lpstr>Opzet</vt:lpstr>
      <vt:lpstr>Uitvoering</vt:lpstr>
      <vt:lpstr>Uitvoering</vt:lpstr>
      <vt:lpstr>Competentie-onderwijs</vt:lpstr>
      <vt:lpstr>Cursus voor studybuddies</vt:lpstr>
      <vt:lpstr>Taken studybuddy</vt:lpstr>
      <vt:lpstr>Afbakening taak studybuddy</vt:lpstr>
      <vt:lpstr>Ervaringen</vt:lpstr>
      <vt:lpstr>Aandachtspunten voor de toekomst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Studentwelzijn bij Fontys: van beleid tot in de klas</dc:title>
  <dc:creator>Gorissen,Chantal C.J.J.</dc:creator>
  <cp:lastModifiedBy>Wilma van Veen</cp:lastModifiedBy>
  <cp:revision>57</cp:revision>
  <cp:lastPrinted>2014-08-19T14:33:34Z</cp:lastPrinted>
  <dcterms:created xsi:type="dcterms:W3CDTF">2022-05-18T08:30:08Z</dcterms:created>
  <dcterms:modified xsi:type="dcterms:W3CDTF">2022-06-27T07:46:15Z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0x0101007378F2DE7D9A9C479116BCE0C4CF6840</vt:lpwstr>
  </property>
</Properties>
</file>