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sldIdLst>
    <p:sldId id="265" r:id="rId5"/>
    <p:sldId id="257" r:id="rId6"/>
    <p:sldId id="260" r:id="rId7"/>
    <p:sldId id="259" r:id="rId8"/>
    <p:sldId id="274" r:id="rId9"/>
    <p:sldId id="261" r:id="rId10"/>
    <p:sldId id="262" r:id="rId11"/>
    <p:sldId id="267" r:id="rId12"/>
    <p:sldId id="268" r:id="rId13"/>
    <p:sldId id="273" r:id="rId14"/>
    <p:sldId id="278" r:id="rId15"/>
    <p:sldId id="279" r:id="rId16"/>
    <p:sldId id="280" r:id="rId17"/>
    <p:sldId id="263" r:id="rId18"/>
    <p:sldId id="282" r:id="rId19"/>
    <p:sldId id="283" r:id="rId20"/>
    <p:sldId id="296" r:id="rId21"/>
    <p:sldId id="297" r:id="rId22"/>
    <p:sldId id="298" r:id="rId23"/>
    <p:sldId id="299" r:id="rId24"/>
    <p:sldId id="332" r:id="rId25"/>
    <p:sldId id="320" r:id="rId26"/>
    <p:sldId id="321" r:id="rId27"/>
    <p:sldId id="270" r:id="rId28"/>
    <p:sldId id="271" r:id="rId29"/>
    <p:sldId id="272" r:id="rId30"/>
    <p:sldId id="333" r:id="rId31"/>
    <p:sldId id="266" r:id="rId3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DABE"/>
    <a:srgbClr val="628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6"/>
    <p:restoredTop sz="85020" autoAdjust="0"/>
  </p:normalViewPr>
  <p:slideViewPr>
    <p:cSldViewPr snapToGrid="0" snapToObjects="1">
      <p:cViewPr varScale="1">
        <p:scale>
          <a:sx n="54" d="100"/>
          <a:sy n="54" d="100"/>
        </p:scale>
        <p:origin x="1160" y="60"/>
      </p:cViewPr>
      <p:guideLst/>
    </p:cSldViewPr>
  </p:slideViewPr>
  <p:outlineViewPr>
    <p:cViewPr>
      <p:scale>
        <a:sx n="40" d="100"/>
        <a:sy n="40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16202-AE8C-B14A-9E5E-FA9A16A3D365}" type="datetimeFigureOut">
              <a:rPr lang="nl-NL" smtClean="0"/>
              <a:t>21-6-2022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CA263-E594-AB47-A521-44972E341E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4361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CA263-E594-AB47-A521-44972E341E4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3093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X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50FAA6-CF2C-411E-8669-BE4B688EB4E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1973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x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50FAA6-CF2C-411E-8669-BE4B688EB4E2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4760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x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50FAA6-CF2C-411E-8669-BE4B688EB4E2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229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CA263-E594-AB47-A521-44972E341E4E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637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CA263-E594-AB47-A521-44972E341E4E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9079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CA263-E594-AB47-A521-44972E341E4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5873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CA263-E594-AB47-A521-44972E341E4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2811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CA263-E594-AB47-A521-44972E341E4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1211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CA263-E594-AB47-A521-44972E341E4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3187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CA263-E594-AB47-A521-44972E341E4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2489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CA263-E594-AB47-A521-44972E341E4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5317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CA263-E594-AB47-A521-44972E341E4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9860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X</a:t>
            </a:r>
          </a:p>
          <a:p>
            <a:r>
              <a:rPr lang="nl-NL" dirty="0"/>
              <a:t>2 min overleggen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50FAA6-CF2C-411E-8669-BE4B688EB4E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0776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hyperlink" Target="https://ecio.nl/" TargetMode="External"/><Relationship Id="rId13" Type="http://schemas.openxmlformats.org/officeDocument/2006/relationships/hyperlink" Target="http://twitter.com/ECIO_NL" TargetMode="External"/><Relationship Id="rId18" Type="http://schemas.openxmlformats.org/officeDocument/2006/relationships/image" Target="../media/image18.emf"/><Relationship Id="rId3" Type="http://schemas.openxmlformats.org/officeDocument/2006/relationships/image" Target="../media/image2.emf"/><Relationship Id="rId7" Type="http://schemas.openxmlformats.org/officeDocument/2006/relationships/image" Target="../media/image13.emf"/><Relationship Id="rId12" Type="http://schemas.openxmlformats.org/officeDocument/2006/relationships/image" Target="../media/image15.emf"/><Relationship Id="rId17" Type="http://schemas.openxmlformats.org/officeDocument/2006/relationships/hyperlink" Target="http://youtube.com/channel/UCZQGijUA951VtDgxqOwvkNw" TargetMode="External"/><Relationship Id="rId2" Type="http://schemas.openxmlformats.org/officeDocument/2006/relationships/image" Target="../media/image9.png"/><Relationship Id="rId16" Type="http://schemas.openxmlformats.org/officeDocument/2006/relationships/image" Target="../media/image17.emf"/><Relationship Id="rId20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emf"/><Relationship Id="rId11" Type="http://schemas.openxmlformats.org/officeDocument/2006/relationships/hyperlink" Target="http://instagram.com/ecio_nl/" TargetMode="External"/><Relationship Id="rId5" Type="http://schemas.openxmlformats.org/officeDocument/2006/relationships/image" Target="../media/image11.emf"/><Relationship Id="rId15" Type="http://schemas.openxmlformats.org/officeDocument/2006/relationships/hyperlink" Target="http://linkedin.com/company/ecio-expertisecentruminclusiefonderwijs/" TargetMode="External"/><Relationship Id="rId10" Type="http://schemas.openxmlformats.org/officeDocument/2006/relationships/image" Target="../media/image14.emf"/><Relationship Id="rId19" Type="http://schemas.openxmlformats.org/officeDocument/2006/relationships/hyperlink" Target="https://c.spotler.com/ct/m15/k1/FmIdsLieMts2ucGVi-JzHuMbiLZh7qWh55ioXMmk73S_pp_HUN96XK9Q73KeS3rj/5af4iJf6AyvMx8f" TargetMode="External"/><Relationship Id="rId4" Type="http://schemas.openxmlformats.org/officeDocument/2006/relationships/image" Target="../media/image10.emf"/><Relationship Id="rId9" Type="http://schemas.openxmlformats.org/officeDocument/2006/relationships/hyperlink" Target="http://facebook.com/Expertisecentruminclusiefonderwijs/" TargetMode="External"/><Relationship Id="rId14" Type="http://schemas.openxmlformats.org/officeDocument/2006/relationships/image" Target="../media/image16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Afbeelding 28">
            <a:extLst>
              <a:ext uri="{FF2B5EF4-FFF2-40B4-BE49-F238E27FC236}">
                <a16:creationId xmlns:a16="http://schemas.microsoft.com/office/drawing/2014/main" id="{2B7B5448-BA28-5048-AC94-7DFCCDB76B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91757"/>
            <a:ext cx="12415833" cy="8130521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1D0DE9A9-90EB-204B-B6BE-D127B4A9E90E}"/>
              </a:ext>
            </a:extLst>
          </p:cNvPr>
          <p:cNvSpPr/>
          <p:nvPr userDrawn="1"/>
        </p:nvSpPr>
        <p:spPr>
          <a:xfrm>
            <a:off x="285900" y="905502"/>
            <a:ext cx="6889973" cy="5307128"/>
          </a:xfrm>
          <a:prstGeom prst="rect">
            <a:avLst/>
          </a:prstGeom>
          <a:solidFill>
            <a:srgbClr val="B6D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5DCA0E-0645-9649-89EC-47F900A119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3355" y="1323458"/>
            <a:ext cx="6405383" cy="1371742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l-NL" dirty="0"/>
              <a:t>UDL-spel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756626-D517-A547-BD91-1A85377454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9966" y="2956790"/>
            <a:ext cx="6405382" cy="104706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latin typeface="+mn-lt"/>
                <a:cs typeface="Avenir Next LT Pro Dem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Stap voor even in de schoenen van de student met een ondersteuningsvraag</a:t>
            </a:r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D071834C-5F0B-174F-92A9-B1459453FF36}"/>
              </a:ext>
            </a:extLst>
          </p:cNvPr>
          <p:cNvSpPr txBox="1">
            <a:spLocks/>
          </p:cNvSpPr>
          <p:nvPr userDrawn="1"/>
        </p:nvSpPr>
        <p:spPr>
          <a:xfrm>
            <a:off x="1510250" y="4371600"/>
            <a:ext cx="2985803" cy="3022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venir Next LT Pro Dem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200" b="0" dirty="0"/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B141EF21-086D-A549-8E79-F2BCDDB9141D}"/>
              </a:ext>
            </a:extLst>
          </p:cNvPr>
          <p:cNvSpPr txBox="1">
            <a:spLocks/>
          </p:cNvSpPr>
          <p:nvPr userDrawn="1"/>
        </p:nvSpPr>
        <p:spPr>
          <a:xfrm>
            <a:off x="1510250" y="4761067"/>
            <a:ext cx="2985803" cy="3022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venir Next LT Pro Dem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200" b="0" dirty="0"/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88366B39-A7CF-8343-9DF4-93428DEA0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3355" y="4885685"/>
            <a:ext cx="6381993" cy="30220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 dirty="0"/>
              <a:t>Hannelore Veltman &amp; Ellen van Veen</a:t>
            </a:r>
          </a:p>
        </p:txBody>
      </p:sp>
      <p:sp>
        <p:nvSpPr>
          <p:cNvPr id="17" name="Tijdelijke aanduiding voor tekst 15">
            <a:extLst>
              <a:ext uri="{FF2B5EF4-FFF2-40B4-BE49-F238E27FC236}">
                <a16:creationId xmlns:a16="http://schemas.microsoft.com/office/drawing/2014/main" id="{D6F636AF-756F-B741-9C6D-DFE3E30F1F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962" y="5312512"/>
            <a:ext cx="6374386" cy="302208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nl-NL" dirty="0"/>
              <a:t>13/06/2022</a:t>
            </a:r>
          </a:p>
        </p:txBody>
      </p:sp>
      <p:pic>
        <p:nvPicPr>
          <p:cNvPr id="30" name="Afbeelding 29" descr="Logo ECIO">
            <a:extLst>
              <a:ext uri="{FF2B5EF4-FFF2-40B4-BE49-F238E27FC236}">
                <a16:creationId xmlns:a16="http://schemas.microsoft.com/office/drawing/2014/main" id="{51AF42D0-7F38-094D-B22D-CA7D5F2D18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43318" y="4357837"/>
            <a:ext cx="3172515" cy="317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14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955A05-C79D-BE48-BFCB-7B2739FF4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7724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nl-NL" dirty="0"/>
              <a:t>Expertisecentrum Inclusief Onderwijs (ECIO)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8316DD-580D-3E40-989A-DE4104E29A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825625"/>
            <a:ext cx="7772399" cy="3650836"/>
          </a:xfrm>
        </p:spPr>
        <p:txBody>
          <a:bodyPr/>
          <a:lstStyle/>
          <a:p>
            <a:r>
              <a:rPr lang="nl-NL" dirty="0"/>
              <a:t>ondersteunt universiteiten, hogescholen en mbo-instellingen</a:t>
            </a:r>
          </a:p>
          <a:p>
            <a:r>
              <a:rPr lang="nl-NL" dirty="0"/>
              <a:t>zodat studenten met een extra ondersteuningsvraag de opleiding van hun keuze kunnen doorlopen en afronden </a:t>
            </a:r>
          </a:p>
          <a:p>
            <a:r>
              <a:rPr lang="nl-NL" dirty="0"/>
              <a:t>daarmee hebben zij meer kans om door te stromen naar een positie op de arbeidsmarkt die bij hen past.</a:t>
            </a:r>
          </a:p>
          <a:p>
            <a:pPr lvl="0"/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C08315-5809-9E42-AB83-1FC211A85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A95B-E49A-584C-8859-89E0798F392A}" type="datetime1">
              <a:rPr lang="nl-NL" smtClean="0"/>
              <a:t>21-6-2022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DCE790-4CEA-9B48-ACFB-68BB107B5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18CE35-18D7-1845-AA1C-60F626AB3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E7A7-E2D3-604B-AB6C-3186D15E6D71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460E2467-E3C1-4B48-AA7E-820D6054BDEE}"/>
              </a:ext>
            </a:extLst>
          </p:cNvPr>
          <p:cNvSpPr/>
          <p:nvPr userDrawn="1"/>
        </p:nvSpPr>
        <p:spPr>
          <a:xfrm>
            <a:off x="0" y="5913783"/>
            <a:ext cx="12192000" cy="944217"/>
          </a:xfrm>
          <a:prstGeom prst="rect">
            <a:avLst/>
          </a:prstGeom>
          <a:solidFill>
            <a:srgbClr val="B6D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6E7718CA-13DF-C544-92E2-67B99B119A81}"/>
              </a:ext>
            </a:extLst>
          </p:cNvPr>
          <p:cNvSpPr/>
          <p:nvPr userDrawn="1"/>
        </p:nvSpPr>
        <p:spPr>
          <a:xfrm>
            <a:off x="11913577" y="5913783"/>
            <a:ext cx="278423" cy="944217"/>
          </a:xfrm>
          <a:prstGeom prst="rect">
            <a:avLst/>
          </a:prstGeom>
          <a:solidFill>
            <a:srgbClr val="628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52C82F6-D846-F148-9AB7-6EEC0E765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0569" y="5345722"/>
            <a:ext cx="2540489" cy="2540489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AA8F127C-BE52-CC49-8B72-8B68E902EEEE}"/>
              </a:ext>
            </a:extLst>
          </p:cNvPr>
          <p:cNvSpPr txBox="1"/>
          <p:nvPr userDrawn="1"/>
        </p:nvSpPr>
        <p:spPr>
          <a:xfrm>
            <a:off x="7487190" y="6292820"/>
            <a:ext cx="3393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1" dirty="0"/>
              <a:t>Expertisecentrum inclusief onderwijs</a:t>
            </a:r>
          </a:p>
          <a:p>
            <a:pPr algn="r"/>
            <a:endParaRPr lang="nl-NL" sz="1000" b="1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1B65435-D851-0744-AE4B-413575AC7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-145526"/>
            <a:ext cx="54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5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069BAA1F-6D15-834B-956C-1C4E65D48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4F99DE5-152F-C74A-BA2D-7B5743182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6182"/>
            <a:ext cx="10515600" cy="1032761"/>
          </a:xfrm>
        </p:spPr>
        <p:txBody>
          <a:bodyPr anchor="t">
            <a:normAutofit/>
          </a:bodyPr>
          <a:lstStyle>
            <a:lvl1pPr>
              <a:defRPr sz="4000" b="1"/>
            </a:lvl1pPr>
          </a:lstStyle>
          <a:p>
            <a:r>
              <a:rPr lang="nl-NL" dirty="0"/>
              <a:t>UDL-spel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1E3F0DA-04C1-C94F-A9DD-9FCED88298B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367088"/>
            <a:ext cx="10515600" cy="150018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ts val="1400"/>
              </a:lnSpc>
              <a:tabLst>
                <a:tab pos="226695" algn="l"/>
                <a:tab pos="453390" algn="l"/>
              </a:tabLst>
            </a:pPr>
            <a:r>
              <a:rPr lang="en-GB" sz="1800" i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“In order for someone to be really effective, they must walk in another person’s shoes, even if it’s for a few minutes. Those few minutes will leave a lasting impression on one’s mind.” – </a:t>
            </a:r>
            <a:r>
              <a:rPr lang="en-US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Student+</a:t>
            </a:r>
            <a:endParaRPr lang="nl-NL" sz="1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957DAE-0DA9-754B-AD6A-C06ACFB10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D062-12BF-7843-ACC0-5A478A4D3578}" type="datetime1">
              <a:rPr lang="nl-NL" smtClean="0"/>
              <a:t>21-6-2022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FF0B4A-0A91-C04C-9986-A67E1A3DE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DE3E54-E7BB-064E-A686-38C1145CC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E7A7-E2D3-604B-AB6C-3186D15E6D71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1225212F-E743-4445-B0A6-658AB67E879F}"/>
              </a:ext>
            </a:extLst>
          </p:cNvPr>
          <p:cNvSpPr/>
          <p:nvPr userDrawn="1"/>
        </p:nvSpPr>
        <p:spPr>
          <a:xfrm>
            <a:off x="0" y="5913783"/>
            <a:ext cx="12192000" cy="944217"/>
          </a:xfrm>
          <a:prstGeom prst="rect">
            <a:avLst/>
          </a:prstGeom>
          <a:solidFill>
            <a:srgbClr val="B6D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424D8BBB-84F1-F348-964F-1F2AF4A50603}"/>
              </a:ext>
            </a:extLst>
          </p:cNvPr>
          <p:cNvSpPr/>
          <p:nvPr userDrawn="1"/>
        </p:nvSpPr>
        <p:spPr>
          <a:xfrm>
            <a:off x="11913577" y="5913783"/>
            <a:ext cx="278423" cy="944217"/>
          </a:xfrm>
          <a:prstGeom prst="rect">
            <a:avLst/>
          </a:prstGeom>
          <a:solidFill>
            <a:srgbClr val="628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DE572B2-465D-A045-89E1-998F10EF0E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0569" y="5345722"/>
            <a:ext cx="2540489" cy="2540489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E48B0E6E-9664-2645-9C60-02C77F3A26C5}"/>
              </a:ext>
            </a:extLst>
          </p:cNvPr>
          <p:cNvSpPr txBox="1"/>
          <p:nvPr userDrawn="1"/>
        </p:nvSpPr>
        <p:spPr>
          <a:xfrm>
            <a:off x="7487190" y="6292820"/>
            <a:ext cx="3393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1" dirty="0"/>
              <a:t>Expertisecentrum inclusief onderwijs</a:t>
            </a:r>
          </a:p>
          <a:p>
            <a:pPr algn="r"/>
            <a:endParaRPr lang="nl-NL" sz="1000" b="1" dirty="0"/>
          </a:p>
        </p:txBody>
      </p:sp>
    </p:spTree>
    <p:extLst>
      <p:ext uri="{BB962C8B-B14F-4D97-AF65-F5344CB8AC3E}">
        <p14:creationId xmlns:p14="http://schemas.microsoft.com/office/powerpoint/2010/main" val="283435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149E3A-2A19-9344-95EB-BD131C235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4B7F6E-E7C5-9740-B988-852F30241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772400" cy="3471932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9115777-9E59-3F47-A75A-1F0C4E693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94CD-FBC7-AF40-AB53-3E86D282A9BA}" type="datetime1">
              <a:rPr lang="nl-NL" smtClean="0"/>
              <a:t>21-6-2022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601999-EC22-B94D-B560-BBC04AD74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798779-5587-3048-A161-EE5BDF2CA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E7A7-E2D3-604B-AB6C-3186D15E6D71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A912C03D-7089-3243-AB93-D48ADFFB2420}"/>
              </a:ext>
            </a:extLst>
          </p:cNvPr>
          <p:cNvSpPr/>
          <p:nvPr userDrawn="1"/>
        </p:nvSpPr>
        <p:spPr>
          <a:xfrm>
            <a:off x="0" y="5913783"/>
            <a:ext cx="12192000" cy="944217"/>
          </a:xfrm>
          <a:prstGeom prst="rect">
            <a:avLst/>
          </a:prstGeom>
          <a:solidFill>
            <a:srgbClr val="B6D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491A06D6-7D0A-F54D-BE6C-6E1055C87EF2}"/>
              </a:ext>
            </a:extLst>
          </p:cNvPr>
          <p:cNvSpPr/>
          <p:nvPr userDrawn="1"/>
        </p:nvSpPr>
        <p:spPr>
          <a:xfrm>
            <a:off x="11913577" y="5913783"/>
            <a:ext cx="278423" cy="944217"/>
          </a:xfrm>
          <a:prstGeom prst="rect">
            <a:avLst/>
          </a:prstGeom>
          <a:solidFill>
            <a:srgbClr val="628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0E42B602-3226-6746-A91D-CBD2721A1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0569" y="5345722"/>
            <a:ext cx="2540489" cy="2540489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EB856431-31C8-CF4A-9BF1-D4EF70078F96}"/>
              </a:ext>
            </a:extLst>
          </p:cNvPr>
          <p:cNvSpPr txBox="1"/>
          <p:nvPr userDrawn="1"/>
        </p:nvSpPr>
        <p:spPr>
          <a:xfrm>
            <a:off x="7487190" y="6292820"/>
            <a:ext cx="3393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1" dirty="0"/>
              <a:t>Expertisecentrum inclusief onderwijs</a:t>
            </a:r>
          </a:p>
          <a:p>
            <a:pPr algn="r"/>
            <a:endParaRPr lang="nl-NL" sz="1000" b="1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07BCAD3-5483-544C-B584-44068D5D5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-190803"/>
            <a:ext cx="54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02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B353CA8-93CF-604F-B3AA-0F799185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CD10AF2-4D39-8B43-88E0-E369F207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09E6-3AA6-7146-B598-49187FD86940}" type="datetime1">
              <a:rPr lang="nl-NL" smtClean="0"/>
              <a:t>21-6-2022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F80705-12A6-5A40-B1F9-18F6FA93C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4EEB422-783F-0F46-B2F1-ABD178B82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E7A7-E2D3-604B-AB6C-3186D15E6D71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0ED358B1-66A4-234B-B3ED-D4898E99208F}"/>
              </a:ext>
            </a:extLst>
          </p:cNvPr>
          <p:cNvSpPr/>
          <p:nvPr userDrawn="1"/>
        </p:nvSpPr>
        <p:spPr>
          <a:xfrm>
            <a:off x="0" y="5913783"/>
            <a:ext cx="12192000" cy="944217"/>
          </a:xfrm>
          <a:prstGeom prst="rect">
            <a:avLst/>
          </a:prstGeom>
          <a:solidFill>
            <a:srgbClr val="B6D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97DB54BA-F606-0F49-BC05-EC9EF8F022A4}"/>
              </a:ext>
            </a:extLst>
          </p:cNvPr>
          <p:cNvSpPr/>
          <p:nvPr userDrawn="1"/>
        </p:nvSpPr>
        <p:spPr>
          <a:xfrm>
            <a:off x="11913577" y="5913783"/>
            <a:ext cx="278423" cy="944217"/>
          </a:xfrm>
          <a:prstGeom prst="rect">
            <a:avLst/>
          </a:prstGeom>
          <a:solidFill>
            <a:srgbClr val="628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E07683CB-2523-9646-A0E0-163BE1B39A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0569" y="5345722"/>
            <a:ext cx="2540489" cy="2540489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D8CE7392-14B0-BB4E-A331-FCE13C13DF94}"/>
              </a:ext>
            </a:extLst>
          </p:cNvPr>
          <p:cNvSpPr txBox="1"/>
          <p:nvPr userDrawn="1"/>
        </p:nvSpPr>
        <p:spPr>
          <a:xfrm>
            <a:off x="7487190" y="6292820"/>
            <a:ext cx="3393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1" dirty="0"/>
              <a:t>Expertisecentrum inclusief onderwijs</a:t>
            </a:r>
          </a:p>
          <a:p>
            <a:pPr algn="r"/>
            <a:endParaRPr lang="nl-NL" sz="1000" b="1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565FC5BA-BD08-EE4B-A730-D168AA0C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6069"/>
            <a:ext cx="10515600" cy="1032761"/>
          </a:xfrm>
        </p:spPr>
        <p:txBody>
          <a:bodyPr anchor="t">
            <a:normAutofit/>
          </a:bodyPr>
          <a:lstStyle>
            <a:lvl1pPr>
              <a:defRPr sz="4000" b="1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9" name="Tijdelijke aanduiding voor tekst 2">
            <a:extLst>
              <a:ext uri="{FF2B5EF4-FFF2-40B4-BE49-F238E27FC236}">
                <a16:creationId xmlns:a16="http://schemas.microsoft.com/office/drawing/2014/main" id="{36CEEA4F-1C50-2B4B-A6BF-8F69885F1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670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02021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149E3A-2A19-9344-95EB-BD131C235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4B7F6E-E7C5-9740-B988-852F30241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772400" cy="3471932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9115777-9E59-3F47-A75A-1F0C4E693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2C2-EC5E-7148-8415-083860D78B17}" type="datetime1">
              <a:rPr lang="nl-NL" smtClean="0"/>
              <a:t>21-6-2022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601999-EC22-B94D-B560-BBC04AD74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798779-5587-3048-A161-EE5BDF2CA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E7A7-E2D3-604B-AB6C-3186D15E6D71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DD35EB55-B315-8D49-A728-0228F3BC1DEE}"/>
              </a:ext>
            </a:extLst>
          </p:cNvPr>
          <p:cNvSpPr/>
          <p:nvPr userDrawn="1"/>
        </p:nvSpPr>
        <p:spPr>
          <a:xfrm>
            <a:off x="0" y="5913783"/>
            <a:ext cx="12192000" cy="944217"/>
          </a:xfrm>
          <a:prstGeom prst="rect">
            <a:avLst/>
          </a:prstGeom>
          <a:solidFill>
            <a:srgbClr val="B6D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6290161B-DC4E-724C-A977-8E9AC9E95EB9}"/>
              </a:ext>
            </a:extLst>
          </p:cNvPr>
          <p:cNvSpPr/>
          <p:nvPr userDrawn="1"/>
        </p:nvSpPr>
        <p:spPr>
          <a:xfrm>
            <a:off x="11913577" y="5913783"/>
            <a:ext cx="278423" cy="944217"/>
          </a:xfrm>
          <a:prstGeom prst="rect">
            <a:avLst/>
          </a:prstGeom>
          <a:solidFill>
            <a:srgbClr val="628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A1F6EEF2-10FE-1C41-8086-CC265F003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0569" y="5345722"/>
            <a:ext cx="2540489" cy="2540489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397FFA2D-2EC2-9E43-96D8-FBB436944801}"/>
              </a:ext>
            </a:extLst>
          </p:cNvPr>
          <p:cNvSpPr txBox="1"/>
          <p:nvPr userDrawn="1"/>
        </p:nvSpPr>
        <p:spPr>
          <a:xfrm>
            <a:off x="7487190" y="6292820"/>
            <a:ext cx="3393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1" dirty="0"/>
              <a:t>Expertisecentrum inclusief onderwijs</a:t>
            </a:r>
          </a:p>
          <a:p>
            <a:pPr algn="r"/>
            <a:endParaRPr lang="nl-NL" sz="1000" b="1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F315FD3-99D7-EB43-8EE2-429FB2DB6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-190803"/>
            <a:ext cx="54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95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Afbeelding 23">
            <a:extLst>
              <a:ext uri="{FF2B5EF4-FFF2-40B4-BE49-F238E27FC236}">
                <a16:creationId xmlns:a16="http://schemas.microsoft.com/office/drawing/2014/main" id="{D7DE42A9-8058-2141-B214-96B9DB260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7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4519" y="0"/>
            <a:ext cx="10290723" cy="6858000"/>
          </a:xfrm>
          <a:prstGeom prst="rect">
            <a:avLst/>
          </a:prstGeom>
        </p:spPr>
      </p:pic>
      <p:sp>
        <p:nvSpPr>
          <p:cNvPr id="31" name="Rechthoek 30">
            <a:extLst>
              <a:ext uri="{FF2B5EF4-FFF2-40B4-BE49-F238E27FC236}">
                <a16:creationId xmlns:a16="http://schemas.microsoft.com/office/drawing/2014/main" id="{035E9C23-AFF7-2543-B0F4-C1309CCF5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97" y="2353909"/>
            <a:ext cx="6143358" cy="2150181"/>
          </a:xfrm>
          <a:prstGeom prst="rect">
            <a:avLst/>
          </a:prstGeom>
          <a:solidFill>
            <a:srgbClr val="B6D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AD54698F-27DD-F045-BB99-68B005AC60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43318" y="4357837"/>
            <a:ext cx="3172515" cy="3172515"/>
          </a:xfrm>
          <a:prstGeom prst="rect">
            <a:avLst/>
          </a:prstGeom>
        </p:spPr>
      </p:pic>
      <p:sp>
        <p:nvSpPr>
          <p:cNvPr id="19" name="Tijdelijke aanduiding voor inhoud 2">
            <a:extLst>
              <a:ext uri="{FF2B5EF4-FFF2-40B4-BE49-F238E27FC236}">
                <a16:creationId xmlns:a16="http://schemas.microsoft.com/office/drawing/2014/main" id="{0E8296F9-379F-B042-A50D-87C25406FB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90769" y="3047615"/>
            <a:ext cx="2126090" cy="28242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&lt;naam&gt;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96C6D1C-F6A6-3047-80CB-B19F2A3E86A1}"/>
              </a:ext>
            </a:extLst>
          </p:cNvPr>
          <p:cNvSpPr txBox="1"/>
          <p:nvPr userDrawn="1"/>
        </p:nvSpPr>
        <p:spPr>
          <a:xfrm>
            <a:off x="803149" y="663828"/>
            <a:ext cx="60555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4400" b="1" dirty="0"/>
              <a:t>Hartelijk dank voor je deelname.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111D2F78-3297-ED4E-A783-0B65D254CB59}"/>
              </a:ext>
            </a:extLst>
          </p:cNvPr>
          <p:cNvSpPr txBox="1"/>
          <p:nvPr userDrawn="1"/>
        </p:nvSpPr>
        <p:spPr>
          <a:xfrm>
            <a:off x="803149" y="2537721"/>
            <a:ext cx="5745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 b="1" dirty="0"/>
              <a:t>Neem voor meer informatie contact op met: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155F00A-4BBF-8740-97A3-CF33920E5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990" y="3069021"/>
            <a:ext cx="197163" cy="24645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22257C6-5B13-CA45-AFB7-7A89538F0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4903" y="3679660"/>
            <a:ext cx="222250" cy="171450"/>
          </a:xfrm>
          <a:prstGeom prst="rect">
            <a:avLst/>
          </a:prstGeom>
        </p:spPr>
      </p:pic>
      <p:sp>
        <p:nvSpPr>
          <p:cNvPr id="34" name="Tijdelijke aanduiding voor inhoud 2">
            <a:extLst>
              <a:ext uri="{FF2B5EF4-FFF2-40B4-BE49-F238E27FC236}">
                <a16:creationId xmlns:a16="http://schemas.microsoft.com/office/drawing/2014/main" id="{1484DA19-39BE-E74C-AAF9-FD0152E728E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290769" y="3647066"/>
            <a:ext cx="2126091" cy="28242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&lt;email&gt;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A57B517-E2E1-704F-823F-8BAEF419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70475" y="3014998"/>
            <a:ext cx="177859" cy="266789"/>
          </a:xfrm>
          <a:prstGeom prst="rect">
            <a:avLst/>
          </a:prstGeom>
        </p:spPr>
      </p:pic>
      <p:sp>
        <p:nvSpPr>
          <p:cNvPr id="37" name="Tijdelijke aanduiding voor inhoud 2">
            <a:extLst>
              <a:ext uri="{FF2B5EF4-FFF2-40B4-BE49-F238E27FC236}">
                <a16:creationId xmlns:a16="http://schemas.microsoft.com/office/drawing/2014/main" id="{9BE3D772-3209-EE4A-BC16-3261044AF35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856936" y="3025682"/>
            <a:ext cx="2462583" cy="28242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&lt;telefoon nummer&gt;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2800BC9D-8101-A543-B746-A4E24C830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524492" y="3679660"/>
            <a:ext cx="252461" cy="245248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7F0BE4DF-2A28-2441-BD37-556CCCDED264}"/>
              </a:ext>
            </a:extLst>
          </p:cNvPr>
          <p:cNvSpPr txBox="1"/>
          <p:nvPr userDrawn="1"/>
        </p:nvSpPr>
        <p:spPr>
          <a:xfrm>
            <a:off x="3856936" y="3599874"/>
            <a:ext cx="222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https</a:t>
            </a:r>
            <a:r>
              <a:rPr lang="nl-NL" sz="16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://ecio.nl/</a:t>
            </a:r>
            <a:r>
              <a:rPr lang="nl-NL" sz="1600" dirty="0">
                <a:effectLst/>
              </a:rPr>
              <a:t> </a:t>
            </a:r>
            <a:endParaRPr lang="nl-NL" sz="1600" dirty="0"/>
          </a:p>
        </p:txBody>
      </p:sp>
      <p:pic>
        <p:nvPicPr>
          <p:cNvPr id="2" name="Afbeelding 1" descr="Facebook icoon">
            <a:hlinkClick r:id="rId9"/>
            <a:extLst>
              <a:ext uri="{FF2B5EF4-FFF2-40B4-BE49-F238E27FC236}">
                <a16:creationId xmlns:a16="http://schemas.microsoft.com/office/drawing/2014/main" id="{53347EA5-4E04-E04D-81F6-06DB4F215C3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141" y="6085875"/>
            <a:ext cx="360000" cy="360000"/>
          </a:xfrm>
          <a:prstGeom prst="rect">
            <a:avLst/>
          </a:prstGeom>
        </p:spPr>
      </p:pic>
      <p:pic>
        <p:nvPicPr>
          <p:cNvPr id="3" name="Afbeelding 2" descr="Instagram Icoon">
            <a:hlinkClick r:id="rId11"/>
            <a:extLst>
              <a:ext uri="{FF2B5EF4-FFF2-40B4-BE49-F238E27FC236}">
                <a16:creationId xmlns:a16="http://schemas.microsoft.com/office/drawing/2014/main" id="{F602B5F4-5425-DB40-86EC-78F9DE31130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829" y="6085875"/>
            <a:ext cx="360000" cy="360000"/>
          </a:xfrm>
          <a:prstGeom prst="rect">
            <a:avLst/>
          </a:prstGeom>
        </p:spPr>
      </p:pic>
      <p:pic>
        <p:nvPicPr>
          <p:cNvPr id="5" name="Afbeelding 4" descr="Twitter Icoon">
            <a:hlinkClick r:id="rId13"/>
            <a:extLst>
              <a:ext uri="{FF2B5EF4-FFF2-40B4-BE49-F238E27FC236}">
                <a16:creationId xmlns:a16="http://schemas.microsoft.com/office/drawing/2014/main" id="{DC1A7A23-03BF-F240-8AF2-10798BA9977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985" y="6085875"/>
            <a:ext cx="360000" cy="360000"/>
          </a:xfrm>
          <a:prstGeom prst="rect">
            <a:avLst/>
          </a:prstGeom>
        </p:spPr>
      </p:pic>
      <p:pic>
        <p:nvPicPr>
          <p:cNvPr id="6" name="Afbeelding 5" descr="Linkedin logo">
            <a:hlinkClick r:id="rId15"/>
            <a:extLst>
              <a:ext uri="{FF2B5EF4-FFF2-40B4-BE49-F238E27FC236}">
                <a16:creationId xmlns:a16="http://schemas.microsoft.com/office/drawing/2014/main" id="{87703631-E882-594A-8252-9EF7FDCD654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97" y="6085875"/>
            <a:ext cx="360000" cy="360000"/>
          </a:xfrm>
          <a:prstGeom prst="rect">
            <a:avLst/>
          </a:prstGeom>
        </p:spPr>
      </p:pic>
      <p:pic>
        <p:nvPicPr>
          <p:cNvPr id="13" name="Afbeelding 12" descr="Youtube icoon">
            <a:hlinkClick r:id="rId17"/>
            <a:extLst>
              <a:ext uri="{FF2B5EF4-FFF2-40B4-BE49-F238E27FC236}">
                <a16:creationId xmlns:a16="http://schemas.microsoft.com/office/drawing/2014/main" id="{CC970218-B29A-384F-B6F0-7C89902F01F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673" y="6085875"/>
            <a:ext cx="360000" cy="360000"/>
          </a:xfrm>
          <a:prstGeom prst="rect">
            <a:avLst/>
          </a:prstGeom>
        </p:spPr>
      </p:pic>
      <p:pic>
        <p:nvPicPr>
          <p:cNvPr id="16" name="Afbeelding 15" descr="Mail icoon">
            <a:hlinkClick r:id="rId19"/>
            <a:extLst>
              <a:ext uri="{FF2B5EF4-FFF2-40B4-BE49-F238E27FC236}">
                <a16:creationId xmlns:a16="http://schemas.microsoft.com/office/drawing/2014/main" id="{C78193A4-DD2D-534E-BD1A-57AC7768C3D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519" y="60858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08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D56C19-38F2-B14B-8387-F769C2D06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2712" y="426085"/>
            <a:ext cx="10515600" cy="793115"/>
          </a:xfrm>
        </p:spPr>
        <p:txBody>
          <a:bodyPr/>
          <a:lstStyle/>
          <a:p>
            <a:r>
              <a:rPr lang="nl-NL" dirty="0"/>
              <a:t>Deze slide verwijderen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1F73CEA-7D66-D54D-BDE8-0821E2AE6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7196-1D88-2447-B89E-59795767129C}" type="datetime1">
              <a:rPr lang="nl-NL" smtClean="0"/>
              <a:t>21-6-2022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18B5766-E653-B14D-87E5-68C8CA5DA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C13EA4C-8E06-CA4C-9C97-E9DB0E149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E7A7-E2D3-604B-AB6C-3186D15E6D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8988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AC6CC1-2021-8845-8E5E-3E63BCAD4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E6513D5-C599-6F45-8B60-D614BE23C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9B6FF3-36BB-A446-A991-5278EB86F7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C7196-1D88-2447-B89E-59795767129C}" type="datetime1">
              <a:rPr lang="nl-NL" smtClean="0"/>
              <a:t>21-6-2022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685D22-CE1E-BF40-AC87-1185CFB58C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2658FE-835A-CB4C-BF70-B6658E860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8E7A7-E2D3-604B-AB6C-3186D15E6D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215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6" r:id="rId6"/>
    <p:sldLayoutId id="2147483657" r:id="rId7"/>
    <p:sldLayoutId id="2147483658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9A376B3-D44A-F24E-887E-B7590F98B1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UDL-spel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764C42A5-1ECA-EE45-912B-089867BE94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Stap voor even in de schoenen van de student met ondersteuningsvraag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342BB036-46F8-2B49-A46F-4EC0653062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Hannelore Veltman, Ellen van Veen, Shane Pattipeilohy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760838F-BC29-4141-896D-D47E8E990E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B2E8E79-727B-4C5D-A9ED-CA7D8F7F4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780" y="316469"/>
            <a:ext cx="1112522" cy="81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21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1C4BB72-B0D8-40B5-9406-B01B2EDD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E7A7-E2D3-604B-AB6C-3186D15E6D71}" type="slidenum">
              <a:rPr lang="nl-NL" smtClean="0"/>
              <a:t>10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689D291-E6FC-49EE-A6C7-8CA22A1C7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5685"/>
            <a:ext cx="10515600" cy="1032761"/>
          </a:xfrm>
        </p:spPr>
        <p:txBody>
          <a:bodyPr/>
          <a:lstStyle/>
          <a:p>
            <a:pPr algn="ctr"/>
            <a:r>
              <a:rPr lang="nl-NL" dirty="0" err="1"/>
              <a:t>Let’s</a:t>
            </a:r>
            <a:r>
              <a:rPr lang="nl-NL" dirty="0"/>
              <a:t> </a:t>
            </a:r>
            <a:r>
              <a:rPr lang="nl-NL" dirty="0" err="1"/>
              <a:t>play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4FE6227-1D0E-403C-8AA9-73D89C136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871" y="2315088"/>
            <a:ext cx="3354657" cy="2453956"/>
          </a:xfrm>
          <a:prstGeom prst="rect">
            <a:avLst/>
          </a:prstGeom>
        </p:spPr>
      </p:pic>
      <p:pic>
        <p:nvPicPr>
          <p:cNvPr id="1042" name="Picture 18" descr="GAME TIME - Lift Disability Network">
            <a:extLst>
              <a:ext uri="{FF2B5EF4-FFF2-40B4-BE49-F238E27FC236}">
                <a16:creationId xmlns:a16="http://schemas.microsoft.com/office/drawing/2014/main" id="{69856B43-D56C-4850-BF47-BAF5B8C1A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51" y="188017"/>
            <a:ext cx="2894556" cy="289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273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47607" y="4377419"/>
            <a:ext cx="9695634" cy="2478323"/>
            <a:chOff x="0" y="4827320"/>
            <a:chExt cx="10692130" cy="2733040"/>
          </a:xfrm>
        </p:grpSpPr>
        <p:sp>
          <p:nvSpPr>
            <p:cNvPr id="3" name="object 3"/>
            <p:cNvSpPr/>
            <p:nvPr/>
          </p:nvSpPr>
          <p:spPr>
            <a:xfrm>
              <a:off x="0" y="4941620"/>
              <a:ext cx="10692130" cy="2618740"/>
            </a:xfrm>
            <a:custGeom>
              <a:avLst/>
              <a:gdLst/>
              <a:ahLst/>
              <a:cxnLst/>
              <a:rect l="l" t="t" r="r" b="b"/>
              <a:pathLst>
                <a:path w="10692130" h="2618740">
                  <a:moveTo>
                    <a:pt x="10692003" y="0"/>
                  </a:moveTo>
                  <a:lnTo>
                    <a:pt x="0" y="0"/>
                  </a:lnTo>
                  <a:lnTo>
                    <a:pt x="0" y="2618384"/>
                  </a:lnTo>
                  <a:lnTo>
                    <a:pt x="10692003" y="2618384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B7DBBD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827320"/>
              <a:ext cx="7311390" cy="228600"/>
            </a:xfrm>
            <a:custGeom>
              <a:avLst/>
              <a:gdLst/>
              <a:ahLst/>
              <a:cxnLst/>
              <a:rect l="l" t="t" r="r" b="b"/>
              <a:pathLst>
                <a:path w="7311390" h="228600">
                  <a:moveTo>
                    <a:pt x="7311135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7311135" y="228600"/>
                  </a:lnTo>
                  <a:lnTo>
                    <a:pt x="7311135" y="0"/>
                  </a:lnTo>
                  <a:close/>
                </a:path>
              </a:pathLst>
            </a:custGeom>
            <a:solidFill>
              <a:srgbClr val="D25C5C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073101" y="4999303"/>
            <a:ext cx="5804252" cy="89313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10557" rIns="0" bIns="0" rtlCol="0">
            <a:spAutoFit/>
          </a:bodyPr>
          <a:lstStyle/>
          <a:p>
            <a:pPr marL="362190" marR="483111">
              <a:spcBef>
                <a:spcPts val="871"/>
              </a:spcBef>
            </a:pP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Is</a:t>
            </a:r>
            <a:r>
              <a:rPr sz="2539" spc="-23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dit</a:t>
            </a:r>
            <a:r>
              <a:rPr sz="2539" spc="-23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bevorderend</a:t>
            </a:r>
            <a:r>
              <a:rPr sz="2539" spc="-23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of</a:t>
            </a:r>
            <a:r>
              <a:rPr sz="2539" spc="-23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belemmerend </a:t>
            </a:r>
            <a:r>
              <a:rPr sz="2539" spc="-598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voor</a:t>
            </a:r>
            <a:r>
              <a:rPr sz="2539" spc="-5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je</a:t>
            </a:r>
            <a:r>
              <a:rPr sz="2539" spc="-5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studievoortgang?</a:t>
            </a:r>
            <a:endParaRPr sz="2539">
              <a:latin typeface="Brandon Text Medium"/>
              <a:cs typeface="Brandon Text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2492" y="5411281"/>
            <a:ext cx="1410180" cy="747108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34549">
              <a:spcBef>
                <a:spcPts val="113"/>
              </a:spcBef>
            </a:pPr>
            <a:r>
              <a:rPr sz="7141" spc="-1203" baseline="25925" dirty="0">
                <a:solidFill>
                  <a:srgbClr val="CD5C5C"/>
                </a:solidFill>
                <a:latin typeface="Brandon Text Medium"/>
                <a:cs typeface="Brandon Text Medium"/>
              </a:rPr>
              <a:t>U</a:t>
            </a:r>
            <a:r>
              <a:rPr sz="3990" spc="-803" dirty="0">
                <a:solidFill>
                  <a:srgbClr val="FFFFFF"/>
                </a:solidFill>
                <a:latin typeface="Brandon Text Regular"/>
                <a:cs typeface="Brandon Text Regular"/>
              </a:rPr>
              <a:t>s</a:t>
            </a:r>
            <a:r>
              <a:rPr sz="7141" spc="-1203" baseline="25925" dirty="0">
                <a:solidFill>
                  <a:srgbClr val="CD5C5C"/>
                </a:solidFill>
                <a:latin typeface="Brandon Text Medium"/>
                <a:cs typeface="Brandon Text Medium"/>
              </a:rPr>
              <a:t>D</a:t>
            </a:r>
            <a:r>
              <a:rPr sz="3990" spc="-803" dirty="0">
                <a:solidFill>
                  <a:srgbClr val="FFFFFF"/>
                </a:solidFill>
                <a:latin typeface="Brandon Text Regular"/>
                <a:cs typeface="Brandon Text Regular"/>
              </a:rPr>
              <a:t>p</a:t>
            </a:r>
            <a:r>
              <a:rPr sz="7141" spc="-1203" baseline="25925" dirty="0">
                <a:solidFill>
                  <a:srgbClr val="CD5C5C"/>
                </a:solidFill>
                <a:latin typeface="Brandon Text Medium"/>
                <a:cs typeface="Brandon Text Medium"/>
              </a:rPr>
              <a:t>L</a:t>
            </a:r>
            <a:r>
              <a:rPr sz="3990" spc="-803" dirty="0">
                <a:solidFill>
                  <a:srgbClr val="FFFFFF"/>
                </a:solidFill>
                <a:latin typeface="Brandon Text Regular"/>
                <a:cs typeface="Brandon Text Regular"/>
              </a:rPr>
              <a:t>el</a:t>
            </a:r>
            <a:endParaRPr sz="3990">
              <a:latin typeface="Brandon Text Regular"/>
              <a:cs typeface="Brandon Text Regular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885269" y="5198604"/>
            <a:ext cx="1035898" cy="609792"/>
            <a:chOff x="8422644" y="5732905"/>
            <a:chExt cx="1142365" cy="672465"/>
          </a:xfrm>
        </p:grpSpPr>
        <p:sp>
          <p:nvSpPr>
            <p:cNvPr id="8" name="object 8"/>
            <p:cNvSpPr/>
            <p:nvPr/>
          </p:nvSpPr>
          <p:spPr>
            <a:xfrm>
              <a:off x="8837575" y="5741719"/>
              <a:ext cx="485140" cy="314325"/>
            </a:xfrm>
            <a:custGeom>
              <a:avLst/>
              <a:gdLst/>
              <a:ahLst/>
              <a:cxnLst/>
              <a:rect l="l" t="t" r="r" b="b"/>
              <a:pathLst>
                <a:path w="485140" h="314325">
                  <a:moveTo>
                    <a:pt x="0" y="313728"/>
                  </a:moveTo>
                  <a:lnTo>
                    <a:pt x="3170" y="262840"/>
                  </a:lnTo>
                  <a:lnTo>
                    <a:pt x="12351" y="214566"/>
                  </a:lnTo>
                  <a:lnTo>
                    <a:pt x="27042" y="169552"/>
                  </a:lnTo>
                  <a:lnTo>
                    <a:pt x="46744" y="128444"/>
                  </a:lnTo>
                  <a:lnTo>
                    <a:pt x="70959" y="91889"/>
                  </a:lnTo>
                  <a:lnTo>
                    <a:pt x="99188" y="60531"/>
                  </a:lnTo>
                  <a:lnTo>
                    <a:pt x="130932" y="35017"/>
                  </a:lnTo>
                  <a:lnTo>
                    <a:pt x="165692" y="15994"/>
                  </a:lnTo>
                  <a:lnTo>
                    <a:pt x="202969" y="4106"/>
                  </a:lnTo>
                  <a:lnTo>
                    <a:pt x="242265" y="0"/>
                  </a:lnTo>
                  <a:lnTo>
                    <a:pt x="281563" y="4106"/>
                  </a:lnTo>
                  <a:lnTo>
                    <a:pt x="318842" y="15994"/>
                  </a:lnTo>
                  <a:lnTo>
                    <a:pt x="353603" y="35017"/>
                  </a:lnTo>
                  <a:lnTo>
                    <a:pt x="385347" y="60531"/>
                  </a:lnTo>
                  <a:lnTo>
                    <a:pt x="413575" y="91889"/>
                  </a:lnTo>
                  <a:lnTo>
                    <a:pt x="437789" y="128444"/>
                  </a:lnTo>
                  <a:lnTo>
                    <a:pt x="457490" y="169552"/>
                  </a:lnTo>
                  <a:lnTo>
                    <a:pt x="472180" y="214566"/>
                  </a:lnTo>
                  <a:lnTo>
                    <a:pt x="481359" y="262840"/>
                  </a:lnTo>
                  <a:lnTo>
                    <a:pt x="484530" y="313728"/>
                  </a:lnTo>
                </a:path>
              </a:pathLst>
            </a:custGeom>
            <a:ln w="17627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09996" y="5935863"/>
              <a:ext cx="108635" cy="18351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72722" y="5945882"/>
              <a:ext cx="87680" cy="19110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22610" y="6163222"/>
              <a:ext cx="241922" cy="24193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427050" y="5978339"/>
              <a:ext cx="342900" cy="132080"/>
            </a:xfrm>
            <a:custGeom>
              <a:avLst/>
              <a:gdLst/>
              <a:ahLst/>
              <a:cxnLst/>
              <a:rect l="l" t="t" r="r" b="b"/>
              <a:pathLst>
                <a:path w="342900" h="132079">
                  <a:moveTo>
                    <a:pt x="170764" y="0"/>
                  </a:moveTo>
                  <a:lnTo>
                    <a:pt x="0" y="0"/>
                  </a:lnTo>
                  <a:lnTo>
                    <a:pt x="6749" y="71316"/>
                  </a:lnTo>
                  <a:lnTo>
                    <a:pt x="25155" y="110863"/>
                  </a:lnTo>
                  <a:lnTo>
                    <a:pt x="52452" y="127842"/>
                  </a:lnTo>
                  <a:lnTo>
                    <a:pt x="85877" y="131457"/>
                  </a:lnTo>
                  <a:lnTo>
                    <a:pt x="119309" y="128335"/>
                  </a:lnTo>
                  <a:lnTo>
                    <a:pt x="146610" y="112177"/>
                  </a:lnTo>
                  <a:lnTo>
                    <a:pt x="165017" y="72795"/>
                  </a:lnTo>
                  <a:lnTo>
                    <a:pt x="171255" y="5526"/>
                  </a:lnTo>
                  <a:lnTo>
                    <a:pt x="170764" y="0"/>
                  </a:lnTo>
                  <a:close/>
                </a:path>
                <a:path w="342900" h="132079">
                  <a:moveTo>
                    <a:pt x="342531" y="0"/>
                  </a:moveTo>
                  <a:lnTo>
                    <a:pt x="171767" y="0"/>
                  </a:lnTo>
                  <a:lnTo>
                    <a:pt x="171255" y="5526"/>
                  </a:lnTo>
                  <a:lnTo>
                    <a:pt x="177514" y="75998"/>
                  </a:lnTo>
                  <a:lnTo>
                    <a:pt x="195921" y="115025"/>
                  </a:lnTo>
                  <a:lnTo>
                    <a:pt x="223222" y="129403"/>
                  </a:lnTo>
                  <a:lnTo>
                    <a:pt x="256654" y="131457"/>
                  </a:lnTo>
                  <a:lnTo>
                    <a:pt x="290084" y="129239"/>
                  </a:lnTo>
                  <a:lnTo>
                    <a:pt x="317380" y="114587"/>
                  </a:lnTo>
                  <a:lnTo>
                    <a:pt x="335783" y="75506"/>
                  </a:lnTo>
                  <a:lnTo>
                    <a:pt x="342531" y="0"/>
                  </a:lnTo>
                  <a:close/>
                </a:path>
                <a:path w="342900" h="132079">
                  <a:moveTo>
                    <a:pt x="171767" y="0"/>
                  </a:moveTo>
                  <a:lnTo>
                    <a:pt x="170764" y="0"/>
                  </a:lnTo>
                  <a:lnTo>
                    <a:pt x="171255" y="5526"/>
                  </a:lnTo>
                  <a:lnTo>
                    <a:pt x="1717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3" name="object 13"/>
            <p:cNvSpPr/>
            <p:nvPr/>
          </p:nvSpPr>
          <p:spPr>
            <a:xfrm>
              <a:off x="8427050" y="5978339"/>
              <a:ext cx="342900" cy="132080"/>
            </a:xfrm>
            <a:custGeom>
              <a:avLst/>
              <a:gdLst/>
              <a:ahLst/>
              <a:cxnLst/>
              <a:rect l="l" t="t" r="r" b="b"/>
              <a:pathLst>
                <a:path w="342900" h="132079">
                  <a:moveTo>
                    <a:pt x="171767" y="0"/>
                  </a:moveTo>
                  <a:lnTo>
                    <a:pt x="165017" y="72795"/>
                  </a:lnTo>
                  <a:lnTo>
                    <a:pt x="146610" y="112177"/>
                  </a:lnTo>
                  <a:lnTo>
                    <a:pt x="119309" y="128335"/>
                  </a:lnTo>
                  <a:lnTo>
                    <a:pt x="85877" y="131457"/>
                  </a:lnTo>
                  <a:lnTo>
                    <a:pt x="52452" y="127842"/>
                  </a:lnTo>
                  <a:lnTo>
                    <a:pt x="25155" y="110863"/>
                  </a:lnTo>
                  <a:lnTo>
                    <a:pt x="6749" y="71316"/>
                  </a:lnTo>
                  <a:lnTo>
                    <a:pt x="0" y="0"/>
                  </a:lnTo>
                  <a:lnTo>
                    <a:pt x="342531" y="0"/>
                  </a:lnTo>
                  <a:lnTo>
                    <a:pt x="335783" y="75506"/>
                  </a:lnTo>
                  <a:lnTo>
                    <a:pt x="317380" y="114587"/>
                  </a:lnTo>
                  <a:lnTo>
                    <a:pt x="290084" y="129239"/>
                  </a:lnTo>
                  <a:lnTo>
                    <a:pt x="256654" y="131457"/>
                  </a:lnTo>
                  <a:lnTo>
                    <a:pt x="223222" y="129403"/>
                  </a:lnTo>
                  <a:lnTo>
                    <a:pt x="195921" y="115025"/>
                  </a:lnTo>
                  <a:lnTo>
                    <a:pt x="177514" y="75998"/>
                  </a:lnTo>
                  <a:lnTo>
                    <a:pt x="170764" y="0"/>
                  </a:lnTo>
                </a:path>
              </a:pathLst>
            </a:custGeom>
            <a:ln w="8813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061581" y="2108695"/>
            <a:ext cx="7861076" cy="107217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spcBef>
                <a:spcPts val="91"/>
              </a:spcBef>
            </a:pPr>
            <a:r>
              <a:rPr sz="3446" dirty="0">
                <a:solidFill>
                  <a:srgbClr val="1D1D1B"/>
                </a:solidFill>
                <a:latin typeface="Brandon Text Medium"/>
                <a:cs typeface="Brandon Text Medium"/>
              </a:rPr>
              <a:t>Op vrijdagmiddag ontvang je het rooster </a:t>
            </a:r>
            <a:r>
              <a:rPr sz="3446" spc="5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3446" dirty="0">
                <a:solidFill>
                  <a:srgbClr val="1D1D1B"/>
                </a:solidFill>
                <a:latin typeface="Brandon Text Medium"/>
                <a:cs typeface="Brandon Text Medium"/>
              </a:rPr>
              <a:t>van</a:t>
            </a:r>
            <a:r>
              <a:rPr sz="3446" spc="-18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3446" dirty="0">
                <a:solidFill>
                  <a:srgbClr val="1D1D1B"/>
                </a:solidFill>
                <a:latin typeface="Brandon Text Medium"/>
                <a:cs typeface="Brandon Text Medium"/>
              </a:rPr>
              <a:t>de</a:t>
            </a:r>
            <a:r>
              <a:rPr sz="3446" spc="-14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3446" dirty="0">
                <a:solidFill>
                  <a:srgbClr val="1D1D1B"/>
                </a:solidFill>
                <a:latin typeface="Brandon Text Medium"/>
                <a:cs typeface="Brandon Text Medium"/>
              </a:rPr>
              <a:t>nieuwe</a:t>
            </a:r>
            <a:r>
              <a:rPr sz="3446" spc="-14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3446" dirty="0">
                <a:solidFill>
                  <a:srgbClr val="1D1D1B"/>
                </a:solidFill>
                <a:latin typeface="Brandon Text Medium"/>
                <a:cs typeface="Brandon Text Medium"/>
              </a:rPr>
              <a:t>periode</a:t>
            </a:r>
            <a:r>
              <a:rPr sz="3446" spc="-18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3446" dirty="0">
                <a:solidFill>
                  <a:srgbClr val="1D1D1B"/>
                </a:solidFill>
                <a:latin typeface="Brandon Text Medium"/>
                <a:cs typeface="Brandon Text Medium"/>
              </a:rPr>
              <a:t>die</a:t>
            </a:r>
            <a:r>
              <a:rPr sz="3446" spc="-14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3446" dirty="0">
                <a:solidFill>
                  <a:srgbClr val="1D1D1B"/>
                </a:solidFill>
                <a:latin typeface="Brandon Text Medium"/>
                <a:cs typeface="Brandon Text Medium"/>
              </a:rPr>
              <a:t>maandag</a:t>
            </a:r>
            <a:r>
              <a:rPr sz="3446" spc="-14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3446" dirty="0">
                <a:solidFill>
                  <a:srgbClr val="1D1D1B"/>
                </a:solidFill>
                <a:latin typeface="Brandon Text Medium"/>
                <a:cs typeface="Brandon Text Medium"/>
              </a:rPr>
              <a:t>start.</a:t>
            </a:r>
            <a:endParaRPr sz="3446" dirty="0">
              <a:latin typeface="Brandon Text Medium"/>
              <a:cs typeface="Brandon Text Medium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328415" y="1"/>
            <a:ext cx="829179" cy="1164881"/>
          </a:xfrm>
          <a:custGeom>
            <a:avLst/>
            <a:gdLst/>
            <a:ahLst/>
            <a:cxnLst/>
            <a:rect l="l" t="t" r="r" b="b"/>
            <a:pathLst>
              <a:path w="914400" h="1284605">
                <a:moveTo>
                  <a:pt x="914400" y="0"/>
                </a:moveTo>
                <a:lnTo>
                  <a:pt x="0" y="0"/>
                </a:lnTo>
                <a:lnTo>
                  <a:pt x="0" y="1284020"/>
                </a:lnTo>
                <a:lnTo>
                  <a:pt x="914400" y="1284020"/>
                </a:lnTo>
                <a:lnTo>
                  <a:pt x="914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spc="-118" dirty="0"/>
              <a:t>1.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3873" y="5513705"/>
            <a:ext cx="103647" cy="103647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0" y="11430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D25C5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2097400" y="1"/>
            <a:ext cx="829179" cy="1164881"/>
          </a:xfrm>
          <a:custGeom>
            <a:avLst/>
            <a:gdLst/>
            <a:ahLst/>
            <a:cxnLst/>
            <a:rect l="l" t="t" r="r" b="b"/>
            <a:pathLst>
              <a:path w="914400" h="1284605">
                <a:moveTo>
                  <a:pt x="914400" y="0"/>
                </a:moveTo>
                <a:lnTo>
                  <a:pt x="0" y="0"/>
                </a:lnTo>
                <a:lnTo>
                  <a:pt x="0" y="1284020"/>
                </a:lnTo>
                <a:lnTo>
                  <a:pt x="914400" y="1284020"/>
                </a:lnTo>
                <a:lnTo>
                  <a:pt x="914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8743522" y="5235204"/>
            <a:ext cx="570060" cy="295971"/>
          </a:xfrm>
          <a:custGeom>
            <a:avLst/>
            <a:gdLst/>
            <a:ahLst/>
            <a:cxnLst/>
            <a:rect l="l" t="t" r="r" b="b"/>
            <a:pathLst>
              <a:path w="628650" h="326389">
                <a:moveTo>
                  <a:pt x="229831" y="260350"/>
                </a:moveTo>
                <a:lnTo>
                  <a:pt x="71843" y="260350"/>
                </a:lnTo>
                <a:lnTo>
                  <a:pt x="71843" y="193040"/>
                </a:lnTo>
                <a:lnTo>
                  <a:pt x="213245" y="193040"/>
                </a:lnTo>
                <a:lnTo>
                  <a:pt x="213245" y="127000"/>
                </a:lnTo>
                <a:lnTo>
                  <a:pt x="71843" y="127000"/>
                </a:lnTo>
                <a:lnTo>
                  <a:pt x="71843" y="66040"/>
                </a:lnTo>
                <a:lnTo>
                  <a:pt x="221538" y="66040"/>
                </a:lnTo>
                <a:lnTo>
                  <a:pt x="221538" y="0"/>
                </a:lnTo>
                <a:lnTo>
                  <a:pt x="0" y="0"/>
                </a:lnTo>
                <a:lnTo>
                  <a:pt x="0" y="66040"/>
                </a:lnTo>
                <a:lnTo>
                  <a:pt x="0" y="127000"/>
                </a:lnTo>
                <a:lnTo>
                  <a:pt x="0" y="193040"/>
                </a:lnTo>
                <a:lnTo>
                  <a:pt x="0" y="260350"/>
                </a:lnTo>
                <a:lnTo>
                  <a:pt x="0" y="326390"/>
                </a:lnTo>
                <a:lnTo>
                  <a:pt x="229831" y="326390"/>
                </a:lnTo>
                <a:lnTo>
                  <a:pt x="229831" y="260350"/>
                </a:lnTo>
                <a:close/>
              </a:path>
              <a:path w="628650" h="326389">
                <a:moveTo>
                  <a:pt x="529348" y="47523"/>
                </a:moveTo>
                <a:lnTo>
                  <a:pt x="505256" y="27711"/>
                </a:lnTo>
                <a:lnTo>
                  <a:pt x="477608" y="12750"/>
                </a:lnTo>
                <a:lnTo>
                  <a:pt x="447090" y="3302"/>
                </a:lnTo>
                <a:lnTo>
                  <a:pt x="414312" y="0"/>
                </a:lnTo>
                <a:lnTo>
                  <a:pt x="370967" y="5829"/>
                </a:lnTo>
                <a:lnTo>
                  <a:pt x="332016" y="22263"/>
                </a:lnTo>
                <a:lnTo>
                  <a:pt x="299021" y="47752"/>
                </a:lnTo>
                <a:lnTo>
                  <a:pt x="273519" y="80759"/>
                </a:lnTo>
                <a:lnTo>
                  <a:pt x="257086" y="119697"/>
                </a:lnTo>
                <a:lnTo>
                  <a:pt x="251256" y="163042"/>
                </a:lnTo>
                <a:lnTo>
                  <a:pt x="257086" y="206387"/>
                </a:lnTo>
                <a:lnTo>
                  <a:pt x="273519" y="245338"/>
                </a:lnTo>
                <a:lnTo>
                  <a:pt x="299021" y="278333"/>
                </a:lnTo>
                <a:lnTo>
                  <a:pt x="332016" y="303822"/>
                </a:lnTo>
                <a:lnTo>
                  <a:pt x="370967" y="320255"/>
                </a:lnTo>
                <a:lnTo>
                  <a:pt x="414312" y="326085"/>
                </a:lnTo>
                <a:lnTo>
                  <a:pt x="447052" y="322795"/>
                </a:lnTo>
                <a:lnTo>
                  <a:pt x="505180" y="298424"/>
                </a:lnTo>
                <a:lnTo>
                  <a:pt x="481520" y="230670"/>
                </a:lnTo>
                <a:lnTo>
                  <a:pt x="467436" y="242239"/>
                </a:lnTo>
                <a:lnTo>
                  <a:pt x="451294" y="250964"/>
                </a:lnTo>
                <a:lnTo>
                  <a:pt x="433451" y="256489"/>
                </a:lnTo>
                <a:lnTo>
                  <a:pt x="414312" y="258406"/>
                </a:lnTo>
                <a:lnTo>
                  <a:pt x="377190" y="250913"/>
                </a:lnTo>
                <a:lnTo>
                  <a:pt x="346875" y="230479"/>
                </a:lnTo>
                <a:lnTo>
                  <a:pt x="326440" y="200164"/>
                </a:lnTo>
                <a:lnTo>
                  <a:pt x="318947" y="163042"/>
                </a:lnTo>
                <a:lnTo>
                  <a:pt x="326440" y="125920"/>
                </a:lnTo>
                <a:lnTo>
                  <a:pt x="346875" y="95618"/>
                </a:lnTo>
                <a:lnTo>
                  <a:pt x="377190" y="75184"/>
                </a:lnTo>
                <a:lnTo>
                  <a:pt x="414312" y="67691"/>
                </a:lnTo>
                <a:lnTo>
                  <a:pt x="433476" y="69621"/>
                </a:lnTo>
                <a:lnTo>
                  <a:pt x="451345" y="75158"/>
                </a:lnTo>
                <a:lnTo>
                  <a:pt x="467512" y="83908"/>
                </a:lnTo>
                <a:lnTo>
                  <a:pt x="481596" y="95504"/>
                </a:lnTo>
                <a:lnTo>
                  <a:pt x="529348" y="47523"/>
                </a:lnTo>
                <a:close/>
              </a:path>
              <a:path w="628650" h="326389">
                <a:moveTo>
                  <a:pt x="628332" y="0"/>
                </a:moveTo>
                <a:lnTo>
                  <a:pt x="562521" y="0"/>
                </a:lnTo>
                <a:lnTo>
                  <a:pt x="562521" y="326174"/>
                </a:lnTo>
                <a:lnTo>
                  <a:pt x="628332" y="326174"/>
                </a:lnTo>
                <a:lnTo>
                  <a:pt x="628332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9356553" y="5235201"/>
            <a:ext cx="294819" cy="251057"/>
          </a:xfrm>
          <a:custGeom>
            <a:avLst/>
            <a:gdLst/>
            <a:ahLst/>
            <a:cxnLst/>
            <a:rect l="l" t="t" r="r" b="b"/>
            <a:pathLst>
              <a:path w="325120" h="276860">
                <a:moveTo>
                  <a:pt x="162305" y="0"/>
                </a:moveTo>
                <a:lnTo>
                  <a:pt x="119155" y="5796"/>
                </a:lnTo>
                <a:lnTo>
                  <a:pt x="80382" y="22156"/>
                </a:lnTo>
                <a:lnTo>
                  <a:pt x="47534" y="47532"/>
                </a:lnTo>
                <a:lnTo>
                  <a:pt x="22157" y="80378"/>
                </a:lnTo>
                <a:lnTo>
                  <a:pt x="5797" y="119147"/>
                </a:lnTo>
                <a:lnTo>
                  <a:pt x="0" y="162293"/>
                </a:lnTo>
                <a:lnTo>
                  <a:pt x="3273" y="194887"/>
                </a:lnTo>
                <a:lnTo>
                  <a:pt x="12665" y="225258"/>
                </a:lnTo>
                <a:lnTo>
                  <a:pt x="27528" y="252759"/>
                </a:lnTo>
                <a:lnTo>
                  <a:pt x="47218" y="276745"/>
                </a:lnTo>
                <a:lnTo>
                  <a:pt x="94983" y="229209"/>
                </a:lnTo>
                <a:lnTo>
                  <a:pt x="83468" y="215189"/>
                </a:lnTo>
                <a:lnTo>
                  <a:pt x="74777" y="199113"/>
                </a:lnTo>
                <a:lnTo>
                  <a:pt x="69287" y="181357"/>
                </a:lnTo>
                <a:lnTo>
                  <a:pt x="67373" y="162293"/>
                </a:lnTo>
                <a:lnTo>
                  <a:pt x="74834" y="125350"/>
                </a:lnTo>
                <a:lnTo>
                  <a:pt x="95180" y="95178"/>
                </a:lnTo>
                <a:lnTo>
                  <a:pt x="125355" y="74834"/>
                </a:lnTo>
                <a:lnTo>
                  <a:pt x="162305" y="67373"/>
                </a:lnTo>
                <a:lnTo>
                  <a:pt x="199256" y="74834"/>
                </a:lnTo>
                <a:lnTo>
                  <a:pt x="229431" y="95178"/>
                </a:lnTo>
                <a:lnTo>
                  <a:pt x="249777" y="125350"/>
                </a:lnTo>
                <a:lnTo>
                  <a:pt x="257238" y="162293"/>
                </a:lnTo>
                <a:lnTo>
                  <a:pt x="255316" y="181380"/>
                </a:lnTo>
                <a:lnTo>
                  <a:pt x="249807" y="199162"/>
                </a:lnTo>
                <a:lnTo>
                  <a:pt x="241095" y="215262"/>
                </a:lnTo>
                <a:lnTo>
                  <a:pt x="229565" y="229298"/>
                </a:lnTo>
                <a:lnTo>
                  <a:pt x="277304" y="276821"/>
                </a:lnTo>
                <a:lnTo>
                  <a:pt x="297029" y="252831"/>
                </a:lnTo>
                <a:lnTo>
                  <a:pt x="311921" y="225315"/>
                </a:lnTo>
                <a:lnTo>
                  <a:pt x="321331" y="194920"/>
                </a:lnTo>
                <a:lnTo>
                  <a:pt x="324611" y="162293"/>
                </a:lnTo>
                <a:lnTo>
                  <a:pt x="318814" y="119147"/>
                </a:lnTo>
                <a:lnTo>
                  <a:pt x="302451" y="80378"/>
                </a:lnTo>
                <a:lnTo>
                  <a:pt x="277072" y="47532"/>
                </a:lnTo>
                <a:lnTo>
                  <a:pt x="244223" y="22156"/>
                </a:lnTo>
                <a:lnTo>
                  <a:pt x="205452" y="5796"/>
                </a:lnTo>
                <a:lnTo>
                  <a:pt x="162305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9356458" y="5529482"/>
            <a:ext cx="294819" cy="61037"/>
          </a:xfrm>
          <a:custGeom>
            <a:avLst/>
            <a:gdLst/>
            <a:ahLst/>
            <a:cxnLst/>
            <a:rect l="l" t="t" r="r" b="b"/>
            <a:pathLst>
              <a:path w="325120" h="67310">
                <a:moveTo>
                  <a:pt x="324815" y="0"/>
                </a:moveTo>
                <a:lnTo>
                  <a:pt x="0" y="0"/>
                </a:lnTo>
                <a:lnTo>
                  <a:pt x="0" y="67309"/>
                </a:lnTo>
                <a:lnTo>
                  <a:pt x="324815" y="67309"/>
                </a:lnTo>
                <a:lnTo>
                  <a:pt x="324815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6254" y="5726527"/>
            <a:ext cx="1761995" cy="19386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979480" y="6024240"/>
            <a:ext cx="1085418" cy="13717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816" dirty="0">
                <a:solidFill>
                  <a:srgbClr val="B1B1B1"/>
                </a:solidFill>
                <a:latin typeface="Brandon Text Regular"/>
                <a:cs typeface="Brandon Text Regular"/>
              </a:rPr>
              <a:t>UDL</a:t>
            </a:r>
            <a:r>
              <a:rPr sz="816" spc="-18" dirty="0">
                <a:solidFill>
                  <a:srgbClr val="B1B1B1"/>
                </a:solidFill>
                <a:latin typeface="Brandon Text Regular"/>
                <a:cs typeface="Brandon Text Regular"/>
              </a:rPr>
              <a:t> </a:t>
            </a:r>
            <a:r>
              <a:rPr sz="816" spc="-5" dirty="0">
                <a:solidFill>
                  <a:srgbClr val="B1B1B1"/>
                </a:solidFill>
                <a:latin typeface="Brandon Text Regular"/>
                <a:cs typeface="Brandon Text Regular"/>
              </a:rPr>
              <a:t>Spel</a:t>
            </a:r>
            <a:r>
              <a:rPr sz="816" spc="-18" dirty="0">
                <a:solidFill>
                  <a:srgbClr val="B1B1B1"/>
                </a:solidFill>
                <a:latin typeface="Brandon Text Regular"/>
                <a:cs typeface="Brandon Text Regular"/>
              </a:rPr>
              <a:t> </a:t>
            </a:r>
            <a:r>
              <a:rPr sz="816" dirty="0">
                <a:solidFill>
                  <a:srgbClr val="B1B1B1"/>
                </a:solidFill>
                <a:latin typeface="Brandon Text Regular"/>
                <a:cs typeface="Brandon Text Regular"/>
              </a:rPr>
              <a:t>©</a:t>
            </a:r>
            <a:r>
              <a:rPr sz="816" spc="-18" dirty="0">
                <a:solidFill>
                  <a:srgbClr val="B1B1B1"/>
                </a:solidFill>
                <a:latin typeface="Brandon Text Regular"/>
                <a:cs typeface="Brandon Text Regular"/>
              </a:rPr>
              <a:t> </a:t>
            </a:r>
            <a:r>
              <a:rPr sz="816" spc="-5" dirty="0">
                <a:solidFill>
                  <a:srgbClr val="B1B1B1"/>
                </a:solidFill>
                <a:latin typeface="Brandon Text Regular"/>
                <a:cs typeface="Brandon Text Regular"/>
              </a:rPr>
              <a:t>ECIO</a:t>
            </a:r>
            <a:r>
              <a:rPr sz="816" spc="-18" dirty="0">
                <a:solidFill>
                  <a:srgbClr val="B1B1B1"/>
                </a:solidFill>
                <a:latin typeface="Brandon Text Regular"/>
                <a:cs typeface="Brandon Text Regular"/>
              </a:rPr>
              <a:t> </a:t>
            </a:r>
            <a:r>
              <a:rPr sz="816" dirty="0">
                <a:solidFill>
                  <a:srgbClr val="B1B1B1"/>
                </a:solidFill>
                <a:latin typeface="Brandon Text Regular"/>
                <a:cs typeface="Brandon Text Regular"/>
              </a:rPr>
              <a:t>2022</a:t>
            </a:r>
            <a:endParaRPr sz="816">
              <a:latin typeface="Brandon Text Regular"/>
              <a:cs typeface="Brandon Text Regula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15052" y="4925595"/>
            <a:ext cx="3528616" cy="76510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dirty="0">
                <a:solidFill>
                  <a:srgbClr val="1D1D1B"/>
                </a:solidFill>
                <a:latin typeface="Brandon Text Medium"/>
                <a:cs typeface="Brandon Text Medium"/>
              </a:rPr>
              <a:t>Denk</a:t>
            </a:r>
            <a:r>
              <a:rPr sz="1632" spc="-41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1632" dirty="0">
                <a:solidFill>
                  <a:srgbClr val="1D1D1B"/>
                </a:solidFill>
                <a:latin typeface="Brandon Text Medium"/>
                <a:cs typeface="Brandon Text Medium"/>
              </a:rPr>
              <a:t>aan:</a:t>
            </a:r>
            <a:endParaRPr sz="1632">
              <a:latin typeface="Brandon Text Medium"/>
              <a:cs typeface="Brandon Text Medium"/>
            </a:endParaRPr>
          </a:p>
          <a:p>
            <a:pPr marL="426105"/>
            <a:r>
              <a:rPr sz="1632" dirty="0">
                <a:solidFill>
                  <a:srgbClr val="1D1D1B"/>
                </a:solidFill>
                <a:latin typeface="Brandon Text Medium"/>
                <a:cs typeface="Brandon Text Medium"/>
              </a:rPr>
              <a:t>Extra</a:t>
            </a:r>
            <a:r>
              <a:rPr sz="1632" spc="-27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1632" dirty="0">
                <a:solidFill>
                  <a:srgbClr val="1D1D1B"/>
                </a:solidFill>
                <a:latin typeface="Brandon Text Medium"/>
                <a:cs typeface="Brandon Text Medium"/>
              </a:rPr>
              <a:t>inspanning</a:t>
            </a:r>
            <a:r>
              <a:rPr sz="1632" spc="-27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1632" dirty="0">
                <a:solidFill>
                  <a:srgbClr val="1D1D1B"/>
                </a:solidFill>
                <a:latin typeface="Brandon Text Medium"/>
                <a:cs typeface="Brandon Text Medium"/>
              </a:rPr>
              <a:t>student</a:t>
            </a:r>
            <a:endParaRPr sz="1632">
              <a:latin typeface="Brandon Text Medium"/>
              <a:cs typeface="Brandon Text Medium"/>
            </a:endParaRPr>
          </a:p>
          <a:p>
            <a:pPr marL="426105"/>
            <a:r>
              <a:rPr sz="1632" dirty="0">
                <a:solidFill>
                  <a:srgbClr val="1D1D1B"/>
                </a:solidFill>
                <a:latin typeface="Brandon Text Medium"/>
                <a:cs typeface="Brandon Text Medium"/>
              </a:rPr>
              <a:t>Tijdige</a:t>
            </a:r>
            <a:r>
              <a:rPr sz="1632" spc="-41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1632" dirty="0">
                <a:solidFill>
                  <a:srgbClr val="1D1D1B"/>
                </a:solidFill>
                <a:latin typeface="Brandon Text Medium"/>
                <a:cs typeface="Brandon Text Medium"/>
              </a:rPr>
              <a:t>beschikbaarheid</a:t>
            </a:r>
            <a:r>
              <a:rPr sz="1632" spc="-41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1632" dirty="0">
                <a:solidFill>
                  <a:srgbClr val="1D1D1B"/>
                </a:solidFill>
                <a:latin typeface="Brandon Text Medium"/>
                <a:cs typeface="Brandon Text Medium"/>
              </a:rPr>
              <a:t>informatie</a:t>
            </a:r>
            <a:endParaRPr sz="1632">
              <a:latin typeface="Brandon Text Medium"/>
              <a:cs typeface="Brandon Text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15052" y="2252650"/>
            <a:ext cx="5984483" cy="79312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spcBef>
                <a:spcPts val="91"/>
              </a:spcBef>
            </a:pPr>
            <a:r>
              <a:rPr sz="2539" spc="-27" dirty="0">
                <a:solidFill>
                  <a:srgbClr val="1D1D1B"/>
                </a:solidFill>
                <a:latin typeface="Brandon Text Medium"/>
                <a:cs typeface="Brandon Text Medium"/>
              </a:rPr>
              <a:t>Op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vrijdagmiddag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0" dirty="0">
                <a:solidFill>
                  <a:srgbClr val="1D1D1B"/>
                </a:solidFill>
                <a:latin typeface="Brandon Text Medium"/>
                <a:cs typeface="Brandon Text Medium"/>
              </a:rPr>
              <a:t>ontvang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27" dirty="0">
                <a:solidFill>
                  <a:srgbClr val="1D1D1B"/>
                </a:solidFill>
                <a:latin typeface="Brandon Text Medium"/>
                <a:cs typeface="Brandon Text Medium"/>
              </a:rPr>
              <a:t>je</a:t>
            </a:r>
            <a:r>
              <a:rPr sz="2539" spc="-103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36" dirty="0">
                <a:solidFill>
                  <a:srgbClr val="1D1D1B"/>
                </a:solidFill>
                <a:latin typeface="Brandon Text Medium"/>
                <a:cs typeface="Brandon Text Medium"/>
              </a:rPr>
              <a:t>het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0" dirty="0">
                <a:solidFill>
                  <a:srgbClr val="1D1D1B"/>
                </a:solidFill>
                <a:latin typeface="Brandon Text Medium"/>
                <a:cs typeface="Brandon Text Medium"/>
              </a:rPr>
              <a:t>rooster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van </a:t>
            </a:r>
            <a:r>
              <a:rPr sz="2539" spc="-594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d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e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nieuw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e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period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e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di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e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maanda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g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start.</a:t>
            </a:r>
            <a:endParaRPr sz="2539">
              <a:latin typeface="Brandon Text Medium"/>
              <a:cs typeface="Brandon Text Medium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spc="-118" dirty="0"/>
              <a:t>1.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47607" y="4377419"/>
            <a:ext cx="9695634" cy="2478323"/>
            <a:chOff x="0" y="4827320"/>
            <a:chExt cx="10692130" cy="2733040"/>
          </a:xfrm>
        </p:grpSpPr>
        <p:sp>
          <p:nvSpPr>
            <p:cNvPr id="3" name="object 3"/>
            <p:cNvSpPr/>
            <p:nvPr/>
          </p:nvSpPr>
          <p:spPr>
            <a:xfrm>
              <a:off x="0" y="4941620"/>
              <a:ext cx="10692130" cy="2618740"/>
            </a:xfrm>
            <a:custGeom>
              <a:avLst/>
              <a:gdLst/>
              <a:ahLst/>
              <a:cxnLst/>
              <a:rect l="l" t="t" r="r" b="b"/>
              <a:pathLst>
                <a:path w="10692130" h="2618740">
                  <a:moveTo>
                    <a:pt x="10692003" y="0"/>
                  </a:moveTo>
                  <a:lnTo>
                    <a:pt x="0" y="0"/>
                  </a:lnTo>
                  <a:lnTo>
                    <a:pt x="0" y="2618384"/>
                  </a:lnTo>
                  <a:lnTo>
                    <a:pt x="10692003" y="2618384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B7DBBD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827320"/>
              <a:ext cx="7311390" cy="228600"/>
            </a:xfrm>
            <a:custGeom>
              <a:avLst/>
              <a:gdLst/>
              <a:ahLst/>
              <a:cxnLst/>
              <a:rect l="l" t="t" r="r" b="b"/>
              <a:pathLst>
                <a:path w="7311390" h="228600">
                  <a:moveTo>
                    <a:pt x="7311135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7311135" y="228600"/>
                  </a:lnTo>
                  <a:lnTo>
                    <a:pt x="7311135" y="0"/>
                  </a:lnTo>
                  <a:close/>
                </a:path>
              </a:pathLst>
            </a:custGeom>
            <a:solidFill>
              <a:srgbClr val="D25C5C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073101" y="4999303"/>
            <a:ext cx="5804252" cy="89313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10557" rIns="0" bIns="0" rtlCol="0">
            <a:spAutoFit/>
          </a:bodyPr>
          <a:lstStyle/>
          <a:p>
            <a:pPr marL="362190" marR="483111">
              <a:spcBef>
                <a:spcPts val="871"/>
              </a:spcBef>
            </a:pP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Is</a:t>
            </a:r>
            <a:r>
              <a:rPr sz="2539" spc="-23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dit</a:t>
            </a:r>
            <a:r>
              <a:rPr sz="2539" spc="-23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bevorderend</a:t>
            </a:r>
            <a:r>
              <a:rPr sz="2539" spc="-23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of</a:t>
            </a:r>
            <a:r>
              <a:rPr sz="2539" spc="-23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belemmerend </a:t>
            </a:r>
            <a:r>
              <a:rPr sz="2539" spc="-598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voor</a:t>
            </a:r>
            <a:r>
              <a:rPr sz="2539" spc="-5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je</a:t>
            </a:r>
            <a:r>
              <a:rPr sz="2539" spc="-5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studievoortgang?</a:t>
            </a:r>
            <a:endParaRPr sz="2539">
              <a:latin typeface="Brandon Text Medium"/>
              <a:cs typeface="Brandon Text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2486" y="5411281"/>
            <a:ext cx="1410180" cy="747108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34549">
              <a:spcBef>
                <a:spcPts val="113"/>
              </a:spcBef>
            </a:pPr>
            <a:r>
              <a:rPr sz="7141" spc="-1203" baseline="25925" dirty="0">
                <a:solidFill>
                  <a:srgbClr val="CD5C5C"/>
                </a:solidFill>
                <a:latin typeface="Brandon Text Medium"/>
                <a:cs typeface="Brandon Text Medium"/>
              </a:rPr>
              <a:t>U</a:t>
            </a:r>
            <a:r>
              <a:rPr sz="3990" spc="-803" dirty="0">
                <a:solidFill>
                  <a:srgbClr val="FFFFFF"/>
                </a:solidFill>
                <a:latin typeface="Brandon Text Regular"/>
                <a:cs typeface="Brandon Text Regular"/>
              </a:rPr>
              <a:t>s</a:t>
            </a:r>
            <a:r>
              <a:rPr sz="7141" spc="-1203" baseline="25925" dirty="0">
                <a:solidFill>
                  <a:srgbClr val="CD5C5C"/>
                </a:solidFill>
                <a:latin typeface="Brandon Text Medium"/>
                <a:cs typeface="Brandon Text Medium"/>
              </a:rPr>
              <a:t>D</a:t>
            </a:r>
            <a:r>
              <a:rPr sz="3990" spc="-803" dirty="0">
                <a:solidFill>
                  <a:srgbClr val="FFFFFF"/>
                </a:solidFill>
                <a:latin typeface="Brandon Text Regular"/>
                <a:cs typeface="Brandon Text Regular"/>
              </a:rPr>
              <a:t>p</a:t>
            </a:r>
            <a:r>
              <a:rPr sz="7141" spc="-1203" baseline="25925" dirty="0">
                <a:solidFill>
                  <a:srgbClr val="CD5C5C"/>
                </a:solidFill>
                <a:latin typeface="Brandon Text Medium"/>
                <a:cs typeface="Brandon Text Medium"/>
              </a:rPr>
              <a:t>L</a:t>
            </a:r>
            <a:r>
              <a:rPr sz="3990" spc="-803" dirty="0">
                <a:solidFill>
                  <a:srgbClr val="FFFFFF"/>
                </a:solidFill>
                <a:latin typeface="Brandon Text Regular"/>
                <a:cs typeface="Brandon Text Regular"/>
              </a:rPr>
              <a:t>el</a:t>
            </a:r>
            <a:endParaRPr sz="3990">
              <a:latin typeface="Brandon Text Regular"/>
              <a:cs typeface="Brandon Text Regular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885269" y="5198604"/>
            <a:ext cx="1035898" cy="609792"/>
            <a:chOff x="8422644" y="5732905"/>
            <a:chExt cx="1142365" cy="672465"/>
          </a:xfrm>
        </p:grpSpPr>
        <p:sp>
          <p:nvSpPr>
            <p:cNvPr id="8" name="object 8"/>
            <p:cNvSpPr/>
            <p:nvPr/>
          </p:nvSpPr>
          <p:spPr>
            <a:xfrm>
              <a:off x="8837575" y="5741719"/>
              <a:ext cx="485140" cy="314325"/>
            </a:xfrm>
            <a:custGeom>
              <a:avLst/>
              <a:gdLst/>
              <a:ahLst/>
              <a:cxnLst/>
              <a:rect l="l" t="t" r="r" b="b"/>
              <a:pathLst>
                <a:path w="485140" h="314325">
                  <a:moveTo>
                    <a:pt x="0" y="313728"/>
                  </a:moveTo>
                  <a:lnTo>
                    <a:pt x="3170" y="262840"/>
                  </a:lnTo>
                  <a:lnTo>
                    <a:pt x="12351" y="214566"/>
                  </a:lnTo>
                  <a:lnTo>
                    <a:pt x="27042" y="169552"/>
                  </a:lnTo>
                  <a:lnTo>
                    <a:pt x="46744" y="128444"/>
                  </a:lnTo>
                  <a:lnTo>
                    <a:pt x="70959" y="91889"/>
                  </a:lnTo>
                  <a:lnTo>
                    <a:pt x="99188" y="60531"/>
                  </a:lnTo>
                  <a:lnTo>
                    <a:pt x="130932" y="35017"/>
                  </a:lnTo>
                  <a:lnTo>
                    <a:pt x="165692" y="15994"/>
                  </a:lnTo>
                  <a:lnTo>
                    <a:pt x="202969" y="4106"/>
                  </a:lnTo>
                  <a:lnTo>
                    <a:pt x="242265" y="0"/>
                  </a:lnTo>
                  <a:lnTo>
                    <a:pt x="281563" y="4106"/>
                  </a:lnTo>
                  <a:lnTo>
                    <a:pt x="318842" y="15994"/>
                  </a:lnTo>
                  <a:lnTo>
                    <a:pt x="353603" y="35017"/>
                  </a:lnTo>
                  <a:lnTo>
                    <a:pt x="385347" y="60531"/>
                  </a:lnTo>
                  <a:lnTo>
                    <a:pt x="413575" y="91889"/>
                  </a:lnTo>
                  <a:lnTo>
                    <a:pt x="437789" y="128444"/>
                  </a:lnTo>
                  <a:lnTo>
                    <a:pt x="457490" y="169552"/>
                  </a:lnTo>
                  <a:lnTo>
                    <a:pt x="472180" y="214566"/>
                  </a:lnTo>
                  <a:lnTo>
                    <a:pt x="481359" y="262840"/>
                  </a:lnTo>
                  <a:lnTo>
                    <a:pt x="484530" y="313728"/>
                  </a:lnTo>
                </a:path>
              </a:pathLst>
            </a:custGeom>
            <a:ln w="17627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09996" y="5935863"/>
              <a:ext cx="108635" cy="18351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72722" y="5945882"/>
              <a:ext cx="87680" cy="19110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22610" y="6163222"/>
              <a:ext cx="241922" cy="24193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427050" y="5978339"/>
              <a:ext cx="342900" cy="132080"/>
            </a:xfrm>
            <a:custGeom>
              <a:avLst/>
              <a:gdLst/>
              <a:ahLst/>
              <a:cxnLst/>
              <a:rect l="l" t="t" r="r" b="b"/>
              <a:pathLst>
                <a:path w="342900" h="132079">
                  <a:moveTo>
                    <a:pt x="170764" y="0"/>
                  </a:moveTo>
                  <a:lnTo>
                    <a:pt x="0" y="0"/>
                  </a:lnTo>
                  <a:lnTo>
                    <a:pt x="6749" y="71316"/>
                  </a:lnTo>
                  <a:lnTo>
                    <a:pt x="25155" y="110863"/>
                  </a:lnTo>
                  <a:lnTo>
                    <a:pt x="52452" y="127842"/>
                  </a:lnTo>
                  <a:lnTo>
                    <a:pt x="85877" y="131457"/>
                  </a:lnTo>
                  <a:lnTo>
                    <a:pt x="119309" y="128335"/>
                  </a:lnTo>
                  <a:lnTo>
                    <a:pt x="146610" y="112177"/>
                  </a:lnTo>
                  <a:lnTo>
                    <a:pt x="165017" y="72795"/>
                  </a:lnTo>
                  <a:lnTo>
                    <a:pt x="171255" y="5526"/>
                  </a:lnTo>
                  <a:lnTo>
                    <a:pt x="170764" y="0"/>
                  </a:lnTo>
                  <a:close/>
                </a:path>
                <a:path w="342900" h="132079">
                  <a:moveTo>
                    <a:pt x="342531" y="0"/>
                  </a:moveTo>
                  <a:lnTo>
                    <a:pt x="171767" y="0"/>
                  </a:lnTo>
                  <a:lnTo>
                    <a:pt x="171255" y="5526"/>
                  </a:lnTo>
                  <a:lnTo>
                    <a:pt x="177514" y="75998"/>
                  </a:lnTo>
                  <a:lnTo>
                    <a:pt x="195921" y="115025"/>
                  </a:lnTo>
                  <a:lnTo>
                    <a:pt x="223222" y="129403"/>
                  </a:lnTo>
                  <a:lnTo>
                    <a:pt x="256654" y="131457"/>
                  </a:lnTo>
                  <a:lnTo>
                    <a:pt x="290084" y="129239"/>
                  </a:lnTo>
                  <a:lnTo>
                    <a:pt x="317380" y="114587"/>
                  </a:lnTo>
                  <a:lnTo>
                    <a:pt x="335783" y="75506"/>
                  </a:lnTo>
                  <a:lnTo>
                    <a:pt x="342531" y="0"/>
                  </a:lnTo>
                  <a:close/>
                </a:path>
                <a:path w="342900" h="132079">
                  <a:moveTo>
                    <a:pt x="171767" y="0"/>
                  </a:moveTo>
                  <a:lnTo>
                    <a:pt x="170764" y="0"/>
                  </a:lnTo>
                  <a:lnTo>
                    <a:pt x="171255" y="5526"/>
                  </a:lnTo>
                  <a:lnTo>
                    <a:pt x="1717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3" name="object 13"/>
            <p:cNvSpPr/>
            <p:nvPr/>
          </p:nvSpPr>
          <p:spPr>
            <a:xfrm>
              <a:off x="8427050" y="5978339"/>
              <a:ext cx="342900" cy="132080"/>
            </a:xfrm>
            <a:custGeom>
              <a:avLst/>
              <a:gdLst/>
              <a:ahLst/>
              <a:cxnLst/>
              <a:rect l="l" t="t" r="r" b="b"/>
              <a:pathLst>
                <a:path w="342900" h="132079">
                  <a:moveTo>
                    <a:pt x="171767" y="0"/>
                  </a:moveTo>
                  <a:lnTo>
                    <a:pt x="165017" y="72795"/>
                  </a:lnTo>
                  <a:lnTo>
                    <a:pt x="146610" y="112177"/>
                  </a:lnTo>
                  <a:lnTo>
                    <a:pt x="119309" y="128335"/>
                  </a:lnTo>
                  <a:lnTo>
                    <a:pt x="85877" y="131457"/>
                  </a:lnTo>
                  <a:lnTo>
                    <a:pt x="52452" y="127842"/>
                  </a:lnTo>
                  <a:lnTo>
                    <a:pt x="25155" y="110863"/>
                  </a:lnTo>
                  <a:lnTo>
                    <a:pt x="6749" y="71316"/>
                  </a:lnTo>
                  <a:lnTo>
                    <a:pt x="0" y="0"/>
                  </a:lnTo>
                  <a:lnTo>
                    <a:pt x="342531" y="0"/>
                  </a:lnTo>
                  <a:lnTo>
                    <a:pt x="335783" y="75506"/>
                  </a:lnTo>
                  <a:lnTo>
                    <a:pt x="317380" y="114587"/>
                  </a:lnTo>
                  <a:lnTo>
                    <a:pt x="290084" y="129239"/>
                  </a:lnTo>
                  <a:lnTo>
                    <a:pt x="256654" y="131457"/>
                  </a:lnTo>
                  <a:lnTo>
                    <a:pt x="223222" y="129403"/>
                  </a:lnTo>
                  <a:lnTo>
                    <a:pt x="195921" y="115025"/>
                  </a:lnTo>
                  <a:lnTo>
                    <a:pt x="177514" y="75998"/>
                  </a:lnTo>
                  <a:lnTo>
                    <a:pt x="170764" y="0"/>
                  </a:lnTo>
                </a:path>
              </a:pathLst>
            </a:custGeom>
            <a:ln w="8813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spc="-118" dirty="0"/>
              <a:t>1.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body" idx="4294967295"/>
          </p:nvPr>
        </p:nvSpPr>
        <p:spPr>
          <a:xfrm>
            <a:off x="1887255" y="1633788"/>
            <a:ext cx="7466514" cy="1869507"/>
          </a:xfrm>
          <a:prstGeom prst="rect">
            <a:avLst/>
          </a:prstGeom>
        </p:spPr>
        <p:txBody>
          <a:bodyPr vert="horz" wrap="square" lIns="0" tIns="274087" rIns="0" bIns="0" rtlCol="0">
            <a:spAutoFit/>
          </a:bodyPr>
          <a:lstStyle/>
          <a:p>
            <a:pPr marL="0" marR="4607" indent="0">
              <a:lnSpc>
                <a:spcPct val="100000"/>
              </a:lnSpc>
              <a:spcBef>
                <a:spcPts val="91"/>
              </a:spcBef>
              <a:buNone/>
            </a:pPr>
            <a:r>
              <a:rPr sz="3450" dirty="0">
                <a:latin typeface="Brandon Text Medium"/>
              </a:rPr>
              <a:t>Je mentor stelt voor om met </a:t>
            </a:r>
            <a:r>
              <a:rPr sz="3450" spc="5" dirty="0">
                <a:latin typeface="Brandon Text Medium"/>
              </a:rPr>
              <a:t> </a:t>
            </a:r>
            <a:r>
              <a:rPr sz="3450" dirty="0">
                <a:latin typeface="Brandon Text Medium"/>
              </a:rPr>
              <a:t>studiegenoten</a:t>
            </a:r>
            <a:r>
              <a:rPr sz="3450" spc="-18" dirty="0">
                <a:latin typeface="Brandon Text Medium"/>
              </a:rPr>
              <a:t> </a:t>
            </a:r>
            <a:r>
              <a:rPr sz="3450" dirty="0">
                <a:latin typeface="Brandon Text Medium"/>
              </a:rPr>
              <a:t>wat</a:t>
            </a:r>
            <a:r>
              <a:rPr sz="3450" spc="-18" dirty="0">
                <a:latin typeface="Brandon Text Medium"/>
              </a:rPr>
              <a:t> </a:t>
            </a:r>
            <a:r>
              <a:rPr sz="3450" dirty="0">
                <a:latin typeface="Brandon Text Medium"/>
              </a:rPr>
              <a:t>te</a:t>
            </a:r>
            <a:r>
              <a:rPr sz="3450" spc="-18" dirty="0">
                <a:latin typeface="Brandon Text Medium"/>
              </a:rPr>
              <a:t> </a:t>
            </a:r>
            <a:r>
              <a:rPr sz="3450" dirty="0">
                <a:latin typeface="Brandon Text Medium"/>
              </a:rPr>
              <a:t>drinken</a:t>
            </a:r>
            <a:r>
              <a:rPr sz="3450" spc="-18" dirty="0">
                <a:latin typeface="Brandon Text Medium"/>
              </a:rPr>
              <a:t> </a:t>
            </a:r>
            <a:r>
              <a:rPr sz="3450" dirty="0">
                <a:latin typeface="Brandon Text Medium"/>
              </a:rPr>
              <a:t>in</a:t>
            </a:r>
            <a:r>
              <a:rPr sz="3450" spc="-18" dirty="0">
                <a:latin typeface="Brandon Text Medium"/>
              </a:rPr>
              <a:t> </a:t>
            </a:r>
            <a:r>
              <a:rPr sz="3450" dirty="0">
                <a:latin typeface="Brandon Text Medium"/>
              </a:rPr>
              <a:t>het </a:t>
            </a:r>
            <a:r>
              <a:rPr sz="3450" spc="-821" dirty="0">
                <a:latin typeface="Brandon Text Medium"/>
              </a:rPr>
              <a:t> </a:t>
            </a:r>
            <a:r>
              <a:rPr sz="3450" dirty="0">
                <a:latin typeface="Brandon Text Medium"/>
              </a:rPr>
              <a:t>gezellige,</a:t>
            </a:r>
            <a:r>
              <a:rPr sz="3450" spc="-14" dirty="0">
                <a:latin typeface="Brandon Text Medium"/>
              </a:rPr>
              <a:t> </a:t>
            </a:r>
            <a:r>
              <a:rPr sz="3450" dirty="0">
                <a:latin typeface="Brandon Text Medium"/>
              </a:rPr>
              <a:t>drukke</a:t>
            </a:r>
            <a:r>
              <a:rPr sz="3450" spc="-14" dirty="0">
                <a:latin typeface="Brandon Text Medium"/>
              </a:rPr>
              <a:t> </a:t>
            </a:r>
            <a:r>
              <a:rPr sz="3450" dirty="0">
                <a:latin typeface="Brandon Text Medium"/>
              </a:rPr>
              <a:t>studentencafé.</a:t>
            </a:r>
          </a:p>
        </p:txBody>
      </p:sp>
      <p:sp>
        <p:nvSpPr>
          <p:cNvPr id="15" name="object 15"/>
          <p:cNvSpPr/>
          <p:nvPr/>
        </p:nvSpPr>
        <p:spPr>
          <a:xfrm>
            <a:off x="9328415" y="1"/>
            <a:ext cx="829179" cy="1164881"/>
          </a:xfrm>
          <a:custGeom>
            <a:avLst/>
            <a:gdLst/>
            <a:ahLst/>
            <a:cxnLst/>
            <a:rect l="l" t="t" r="r" b="b"/>
            <a:pathLst>
              <a:path w="914400" h="1284605">
                <a:moveTo>
                  <a:pt x="914400" y="0"/>
                </a:moveTo>
                <a:lnTo>
                  <a:pt x="0" y="0"/>
                </a:lnTo>
                <a:lnTo>
                  <a:pt x="0" y="1284020"/>
                </a:lnTo>
                <a:lnTo>
                  <a:pt x="914400" y="1284020"/>
                </a:lnTo>
                <a:lnTo>
                  <a:pt x="914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3873" y="5513705"/>
            <a:ext cx="103647" cy="103647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0" y="11430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D25C5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2097400" y="1"/>
            <a:ext cx="829179" cy="1164881"/>
          </a:xfrm>
          <a:custGeom>
            <a:avLst/>
            <a:gdLst/>
            <a:ahLst/>
            <a:cxnLst/>
            <a:rect l="l" t="t" r="r" b="b"/>
            <a:pathLst>
              <a:path w="914400" h="1284605">
                <a:moveTo>
                  <a:pt x="914400" y="0"/>
                </a:moveTo>
                <a:lnTo>
                  <a:pt x="0" y="0"/>
                </a:lnTo>
                <a:lnTo>
                  <a:pt x="0" y="1284020"/>
                </a:lnTo>
                <a:lnTo>
                  <a:pt x="914400" y="1284020"/>
                </a:lnTo>
                <a:lnTo>
                  <a:pt x="914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8743522" y="5235204"/>
            <a:ext cx="570060" cy="295971"/>
          </a:xfrm>
          <a:custGeom>
            <a:avLst/>
            <a:gdLst/>
            <a:ahLst/>
            <a:cxnLst/>
            <a:rect l="l" t="t" r="r" b="b"/>
            <a:pathLst>
              <a:path w="628650" h="326389">
                <a:moveTo>
                  <a:pt x="229831" y="260350"/>
                </a:moveTo>
                <a:lnTo>
                  <a:pt x="71843" y="260350"/>
                </a:lnTo>
                <a:lnTo>
                  <a:pt x="71843" y="193040"/>
                </a:lnTo>
                <a:lnTo>
                  <a:pt x="213245" y="193040"/>
                </a:lnTo>
                <a:lnTo>
                  <a:pt x="213245" y="127000"/>
                </a:lnTo>
                <a:lnTo>
                  <a:pt x="71843" y="127000"/>
                </a:lnTo>
                <a:lnTo>
                  <a:pt x="71843" y="66040"/>
                </a:lnTo>
                <a:lnTo>
                  <a:pt x="221538" y="66040"/>
                </a:lnTo>
                <a:lnTo>
                  <a:pt x="221538" y="0"/>
                </a:lnTo>
                <a:lnTo>
                  <a:pt x="0" y="0"/>
                </a:lnTo>
                <a:lnTo>
                  <a:pt x="0" y="66040"/>
                </a:lnTo>
                <a:lnTo>
                  <a:pt x="0" y="127000"/>
                </a:lnTo>
                <a:lnTo>
                  <a:pt x="0" y="193040"/>
                </a:lnTo>
                <a:lnTo>
                  <a:pt x="0" y="260350"/>
                </a:lnTo>
                <a:lnTo>
                  <a:pt x="0" y="326390"/>
                </a:lnTo>
                <a:lnTo>
                  <a:pt x="229831" y="326390"/>
                </a:lnTo>
                <a:lnTo>
                  <a:pt x="229831" y="260350"/>
                </a:lnTo>
                <a:close/>
              </a:path>
              <a:path w="628650" h="326389">
                <a:moveTo>
                  <a:pt x="529348" y="47523"/>
                </a:moveTo>
                <a:lnTo>
                  <a:pt x="505256" y="27711"/>
                </a:lnTo>
                <a:lnTo>
                  <a:pt x="477608" y="12750"/>
                </a:lnTo>
                <a:lnTo>
                  <a:pt x="447090" y="3302"/>
                </a:lnTo>
                <a:lnTo>
                  <a:pt x="414312" y="0"/>
                </a:lnTo>
                <a:lnTo>
                  <a:pt x="370967" y="5829"/>
                </a:lnTo>
                <a:lnTo>
                  <a:pt x="332016" y="22263"/>
                </a:lnTo>
                <a:lnTo>
                  <a:pt x="299021" y="47752"/>
                </a:lnTo>
                <a:lnTo>
                  <a:pt x="273519" y="80759"/>
                </a:lnTo>
                <a:lnTo>
                  <a:pt x="257086" y="119697"/>
                </a:lnTo>
                <a:lnTo>
                  <a:pt x="251256" y="163042"/>
                </a:lnTo>
                <a:lnTo>
                  <a:pt x="257086" y="206387"/>
                </a:lnTo>
                <a:lnTo>
                  <a:pt x="273519" y="245338"/>
                </a:lnTo>
                <a:lnTo>
                  <a:pt x="299021" y="278333"/>
                </a:lnTo>
                <a:lnTo>
                  <a:pt x="332016" y="303822"/>
                </a:lnTo>
                <a:lnTo>
                  <a:pt x="370967" y="320255"/>
                </a:lnTo>
                <a:lnTo>
                  <a:pt x="414312" y="326085"/>
                </a:lnTo>
                <a:lnTo>
                  <a:pt x="447052" y="322795"/>
                </a:lnTo>
                <a:lnTo>
                  <a:pt x="505180" y="298424"/>
                </a:lnTo>
                <a:lnTo>
                  <a:pt x="481520" y="230670"/>
                </a:lnTo>
                <a:lnTo>
                  <a:pt x="467436" y="242239"/>
                </a:lnTo>
                <a:lnTo>
                  <a:pt x="451294" y="250964"/>
                </a:lnTo>
                <a:lnTo>
                  <a:pt x="433451" y="256489"/>
                </a:lnTo>
                <a:lnTo>
                  <a:pt x="414312" y="258406"/>
                </a:lnTo>
                <a:lnTo>
                  <a:pt x="377190" y="250913"/>
                </a:lnTo>
                <a:lnTo>
                  <a:pt x="346875" y="230479"/>
                </a:lnTo>
                <a:lnTo>
                  <a:pt x="326440" y="200164"/>
                </a:lnTo>
                <a:lnTo>
                  <a:pt x="318947" y="163042"/>
                </a:lnTo>
                <a:lnTo>
                  <a:pt x="326440" y="125920"/>
                </a:lnTo>
                <a:lnTo>
                  <a:pt x="346875" y="95618"/>
                </a:lnTo>
                <a:lnTo>
                  <a:pt x="377190" y="75184"/>
                </a:lnTo>
                <a:lnTo>
                  <a:pt x="414312" y="67691"/>
                </a:lnTo>
                <a:lnTo>
                  <a:pt x="433476" y="69621"/>
                </a:lnTo>
                <a:lnTo>
                  <a:pt x="451345" y="75158"/>
                </a:lnTo>
                <a:lnTo>
                  <a:pt x="467512" y="83908"/>
                </a:lnTo>
                <a:lnTo>
                  <a:pt x="481596" y="95504"/>
                </a:lnTo>
                <a:lnTo>
                  <a:pt x="529348" y="47523"/>
                </a:lnTo>
                <a:close/>
              </a:path>
              <a:path w="628650" h="326389">
                <a:moveTo>
                  <a:pt x="628332" y="0"/>
                </a:moveTo>
                <a:lnTo>
                  <a:pt x="562521" y="0"/>
                </a:lnTo>
                <a:lnTo>
                  <a:pt x="562521" y="326174"/>
                </a:lnTo>
                <a:lnTo>
                  <a:pt x="628332" y="326174"/>
                </a:lnTo>
                <a:lnTo>
                  <a:pt x="628332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9356553" y="5235201"/>
            <a:ext cx="294819" cy="251057"/>
          </a:xfrm>
          <a:custGeom>
            <a:avLst/>
            <a:gdLst/>
            <a:ahLst/>
            <a:cxnLst/>
            <a:rect l="l" t="t" r="r" b="b"/>
            <a:pathLst>
              <a:path w="325120" h="276860">
                <a:moveTo>
                  <a:pt x="162305" y="0"/>
                </a:moveTo>
                <a:lnTo>
                  <a:pt x="119155" y="5796"/>
                </a:lnTo>
                <a:lnTo>
                  <a:pt x="80382" y="22156"/>
                </a:lnTo>
                <a:lnTo>
                  <a:pt x="47534" y="47532"/>
                </a:lnTo>
                <a:lnTo>
                  <a:pt x="22157" y="80378"/>
                </a:lnTo>
                <a:lnTo>
                  <a:pt x="5797" y="119147"/>
                </a:lnTo>
                <a:lnTo>
                  <a:pt x="0" y="162293"/>
                </a:lnTo>
                <a:lnTo>
                  <a:pt x="3273" y="194887"/>
                </a:lnTo>
                <a:lnTo>
                  <a:pt x="12665" y="225258"/>
                </a:lnTo>
                <a:lnTo>
                  <a:pt x="27528" y="252759"/>
                </a:lnTo>
                <a:lnTo>
                  <a:pt x="47218" y="276745"/>
                </a:lnTo>
                <a:lnTo>
                  <a:pt x="94983" y="229209"/>
                </a:lnTo>
                <a:lnTo>
                  <a:pt x="83468" y="215189"/>
                </a:lnTo>
                <a:lnTo>
                  <a:pt x="74777" y="199113"/>
                </a:lnTo>
                <a:lnTo>
                  <a:pt x="69287" y="181357"/>
                </a:lnTo>
                <a:lnTo>
                  <a:pt x="67373" y="162293"/>
                </a:lnTo>
                <a:lnTo>
                  <a:pt x="74834" y="125350"/>
                </a:lnTo>
                <a:lnTo>
                  <a:pt x="95180" y="95178"/>
                </a:lnTo>
                <a:lnTo>
                  <a:pt x="125355" y="74834"/>
                </a:lnTo>
                <a:lnTo>
                  <a:pt x="162305" y="67373"/>
                </a:lnTo>
                <a:lnTo>
                  <a:pt x="199256" y="74834"/>
                </a:lnTo>
                <a:lnTo>
                  <a:pt x="229431" y="95178"/>
                </a:lnTo>
                <a:lnTo>
                  <a:pt x="249777" y="125350"/>
                </a:lnTo>
                <a:lnTo>
                  <a:pt x="257238" y="162293"/>
                </a:lnTo>
                <a:lnTo>
                  <a:pt x="255316" y="181380"/>
                </a:lnTo>
                <a:lnTo>
                  <a:pt x="249807" y="199162"/>
                </a:lnTo>
                <a:lnTo>
                  <a:pt x="241095" y="215262"/>
                </a:lnTo>
                <a:lnTo>
                  <a:pt x="229565" y="229298"/>
                </a:lnTo>
                <a:lnTo>
                  <a:pt x="277304" y="276821"/>
                </a:lnTo>
                <a:lnTo>
                  <a:pt x="297029" y="252831"/>
                </a:lnTo>
                <a:lnTo>
                  <a:pt x="311921" y="225315"/>
                </a:lnTo>
                <a:lnTo>
                  <a:pt x="321331" y="194920"/>
                </a:lnTo>
                <a:lnTo>
                  <a:pt x="324611" y="162293"/>
                </a:lnTo>
                <a:lnTo>
                  <a:pt x="318814" y="119147"/>
                </a:lnTo>
                <a:lnTo>
                  <a:pt x="302451" y="80378"/>
                </a:lnTo>
                <a:lnTo>
                  <a:pt x="277072" y="47532"/>
                </a:lnTo>
                <a:lnTo>
                  <a:pt x="244223" y="22156"/>
                </a:lnTo>
                <a:lnTo>
                  <a:pt x="205452" y="5796"/>
                </a:lnTo>
                <a:lnTo>
                  <a:pt x="162305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9356458" y="5529482"/>
            <a:ext cx="294819" cy="61037"/>
          </a:xfrm>
          <a:custGeom>
            <a:avLst/>
            <a:gdLst/>
            <a:ahLst/>
            <a:cxnLst/>
            <a:rect l="l" t="t" r="r" b="b"/>
            <a:pathLst>
              <a:path w="325120" h="67310">
                <a:moveTo>
                  <a:pt x="324815" y="0"/>
                </a:moveTo>
                <a:lnTo>
                  <a:pt x="0" y="0"/>
                </a:lnTo>
                <a:lnTo>
                  <a:pt x="0" y="67309"/>
                </a:lnTo>
                <a:lnTo>
                  <a:pt x="324815" y="67309"/>
                </a:lnTo>
                <a:lnTo>
                  <a:pt x="324815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6254" y="5726527"/>
            <a:ext cx="1761995" cy="19386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979480" y="6024250"/>
            <a:ext cx="1085418" cy="13717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816" dirty="0">
                <a:solidFill>
                  <a:srgbClr val="B1B1B1"/>
                </a:solidFill>
                <a:latin typeface="Brandon Text Regular"/>
                <a:cs typeface="Brandon Text Regular"/>
              </a:rPr>
              <a:t>UDL</a:t>
            </a:r>
            <a:r>
              <a:rPr sz="816" spc="-18" dirty="0">
                <a:solidFill>
                  <a:srgbClr val="B1B1B1"/>
                </a:solidFill>
                <a:latin typeface="Brandon Text Regular"/>
                <a:cs typeface="Brandon Text Regular"/>
              </a:rPr>
              <a:t> </a:t>
            </a:r>
            <a:r>
              <a:rPr sz="816" spc="-5" dirty="0">
                <a:solidFill>
                  <a:srgbClr val="B1B1B1"/>
                </a:solidFill>
                <a:latin typeface="Brandon Text Regular"/>
                <a:cs typeface="Brandon Text Regular"/>
              </a:rPr>
              <a:t>Spel</a:t>
            </a:r>
            <a:r>
              <a:rPr sz="816" spc="-18" dirty="0">
                <a:solidFill>
                  <a:srgbClr val="B1B1B1"/>
                </a:solidFill>
                <a:latin typeface="Brandon Text Regular"/>
                <a:cs typeface="Brandon Text Regular"/>
              </a:rPr>
              <a:t> </a:t>
            </a:r>
            <a:r>
              <a:rPr sz="816" dirty="0">
                <a:solidFill>
                  <a:srgbClr val="B1B1B1"/>
                </a:solidFill>
                <a:latin typeface="Brandon Text Regular"/>
                <a:cs typeface="Brandon Text Regular"/>
              </a:rPr>
              <a:t>©</a:t>
            </a:r>
            <a:r>
              <a:rPr sz="816" spc="-18" dirty="0">
                <a:solidFill>
                  <a:srgbClr val="B1B1B1"/>
                </a:solidFill>
                <a:latin typeface="Brandon Text Regular"/>
                <a:cs typeface="Brandon Text Regular"/>
              </a:rPr>
              <a:t> </a:t>
            </a:r>
            <a:r>
              <a:rPr sz="816" spc="-5" dirty="0">
                <a:solidFill>
                  <a:srgbClr val="B1B1B1"/>
                </a:solidFill>
                <a:latin typeface="Brandon Text Regular"/>
                <a:cs typeface="Brandon Text Regular"/>
              </a:rPr>
              <a:t>ECIO</a:t>
            </a:r>
            <a:r>
              <a:rPr sz="816" spc="-18" dirty="0">
                <a:solidFill>
                  <a:srgbClr val="B1B1B1"/>
                </a:solidFill>
                <a:latin typeface="Brandon Text Regular"/>
                <a:cs typeface="Brandon Text Regular"/>
              </a:rPr>
              <a:t> </a:t>
            </a:r>
            <a:r>
              <a:rPr sz="816" dirty="0">
                <a:solidFill>
                  <a:srgbClr val="B1B1B1"/>
                </a:solidFill>
                <a:latin typeface="Brandon Text Regular"/>
                <a:cs typeface="Brandon Text Regular"/>
              </a:rPr>
              <a:t>2022</a:t>
            </a:r>
            <a:endParaRPr sz="816">
              <a:latin typeface="Brandon Text Regular"/>
              <a:cs typeface="Brandon Text Regula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15052" y="4925595"/>
            <a:ext cx="3393298" cy="76510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dirty="0">
                <a:solidFill>
                  <a:srgbClr val="1D1D1B"/>
                </a:solidFill>
                <a:latin typeface="Brandon Text Medium"/>
                <a:cs typeface="Brandon Text Medium"/>
              </a:rPr>
              <a:t>Denk</a:t>
            </a:r>
            <a:r>
              <a:rPr sz="1632" spc="-41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1632" dirty="0">
                <a:solidFill>
                  <a:srgbClr val="1D1D1B"/>
                </a:solidFill>
                <a:latin typeface="Brandon Text Medium"/>
                <a:cs typeface="Brandon Text Medium"/>
              </a:rPr>
              <a:t>aan:</a:t>
            </a:r>
            <a:endParaRPr sz="1632">
              <a:latin typeface="Brandon Text Medium"/>
              <a:cs typeface="Brandon Text Medium"/>
            </a:endParaRPr>
          </a:p>
          <a:p>
            <a:pPr marL="426105"/>
            <a:r>
              <a:rPr sz="1632" dirty="0">
                <a:solidFill>
                  <a:srgbClr val="1D1D1B"/>
                </a:solidFill>
                <a:latin typeface="Brandon Text Medium"/>
                <a:cs typeface="Brandon Text Medium"/>
              </a:rPr>
              <a:t>Binding</a:t>
            </a:r>
            <a:r>
              <a:rPr sz="1632" spc="-41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1632" dirty="0">
                <a:solidFill>
                  <a:srgbClr val="1D1D1B"/>
                </a:solidFill>
                <a:latin typeface="Brandon Text Medium"/>
                <a:cs typeface="Brandon Text Medium"/>
              </a:rPr>
              <a:t>medestudenten</a:t>
            </a:r>
            <a:endParaRPr sz="1632">
              <a:latin typeface="Brandon Text Medium"/>
              <a:cs typeface="Brandon Text Medium"/>
            </a:endParaRPr>
          </a:p>
          <a:p>
            <a:pPr marL="426105"/>
            <a:r>
              <a:rPr sz="1632" dirty="0">
                <a:solidFill>
                  <a:srgbClr val="1D1D1B"/>
                </a:solidFill>
                <a:latin typeface="Brandon Text Medium"/>
                <a:cs typeface="Brandon Text Medium"/>
              </a:rPr>
              <a:t>Fysieke</a:t>
            </a:r>
            <a:r>
              <a:rPr sz="1632" spc="-41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1632" dirty="0">
                <a:solidFill>
                  <a:srgbClr val="1D1D1B"/>
                </a:solidFill>
                <a:latin typeface="Brandon Text Medium"/>
                <a:cs typeface="Brandon Text Medium"/>
              </a:rPr>
              <a:t>toegankelijkheid</a:t>
            </a:r>
            <a:r>
              <a:rPr sz="1632" spc="-41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1632" dirty="0">
                <a:solidFill>
                  <a:srgbClr val="1D1D1B"/>
                </a:solidFill>
                <a:latin typeface="Brandon Text Medium"/>
                <a:cs typeface="Brandon Text Medium"/>
              </a:rPr>
              <a:t>gebouw</a:t>
            </a:r>
            <a:endParaRPr sz="1632">
              <a:latin typeface="Brandon Text Medium"/>
              <a:cs typeface="Brandon Text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15052" y="2059177"/>
            <a:ext cx="5842256" cy="118387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spcBef>
                <a:spcPts val="91"/>
              </a:spcBef>
            </a:pP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J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e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mento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r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stel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t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voo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r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o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m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me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t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studiegenoten  wa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t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t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e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drinke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n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i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n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he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t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gezellige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,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drukke  studentencafé.</a:t>
            </a:r>
            <a:endParaRPr sz="2539" dirty="0">
              <a:latin typeface="Brandon Text Medium"/>
              <a:cs typeface="Brandon Text Medium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spc="-118" dirty="0"/>
              <a:t>1.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47607" y="4377419"/>
            <a:ext cx="9695634" cy="2478323"/>
            <a:chOff x="0" y="4827320"/>
            <a:chExt cx="10692130" cy="2733040"/>
          </a:xfrm>
        </p:grpSpPr>
        <p:sp>
          <p:nvSpPr>
            <p:cNvPr id="3" name="object 3"/>
            <p:cNvSpPr/>
            <p:nvPr/>
          </p:nvSpPr>
          <p:spPr>
            <a:xfrm>
              <a:off x="0" y="4941620"/>
              <a:ext cx="10692130" cy="2618740"/>
            </a:xfrm>
            <a:custGeom>
              <a:avLst/>
              <a:gdLst/>
              <a:ahLst/>
              <a:cxnLst/>
              <a:rect l="l" t="t" r="r" b="b"/>
              <a:pathLst>
                <a:path w="10692130" h="2618740">
                  <a:moveTo>
                    <a:pt x="10692003" y="0"/>
                  </a:moveTo>
                  <a:lnTo>
                    <a:pt x="0" y="0"/>
                  </a:lnTo>
                  <a:lnTo>
                    <a:pt x="0" y="2618384"/>
                  </a:lnTo>
                  <a:lnTo>
                    <a:pt x="10692003" y="2618384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B7DBBD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827320"/>
              <a:ext cx="7311390" cy="228600"/>
            </a:xfrm>
            <a:custGeom>
              <a:avLst/>
              <a:gdLst/>
              <a:ahLst/>
              <a:cxnLst/>
              <a:rect l="l" t="t" r="r" b="b"/>
              <a:pathLst>
                <a:path w="7311390" h="228600">
                  <a:moveTo>
                    <a:pt x="7311135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7311135" y="228600"/>
                  </a:lnTo>
                  <a:lnTo>
                    <a:pt x="7311135" y="0"/>
                  </a:lnTo>
                  <a:close/>
                </a:path>
              </a:pathLst>
            </a:custGeom>
            <a:solidFill>
              <a:srgbClr val="D25C5C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073101" y="4999303"/>
            <a:ext cx="5804252" cy="89313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10557" rIns="0" bIns="0" rtlCol="0">
            <a:spAutoFit/>
          </a:bodyPr>
          <a:lstStyle/>
          <a:p>
            <a:pPr marL="362190" marR="483111">
              <a:spcBef>
                <a:spcPts val="871"/>
              </a:spcBef>
            </a:pP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Is</a:t>
            </a:r>
            <a:r>
              <a:rPr sz="2539" spc="-23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dit</a:t>
            </a:r>
            <a:r>
              <a:rPr sz="2539" spc="-23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bevorderend</a:t>
            </a:r>
            <a:r>
              <a:rPr sz="2539" spc="-23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of</a:t>
            </a:r>
            <a:r>
              <a:rPr sz="2539" spc="-23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belemmerend </a:t>
            </a:r>
            <a:r>
              <a:rPr sz="2539" spc="-598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voor</a:t>
            </a:r>
            <a:r>
              <a:rPr sz="2539" spc="-5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je</a:t>
            </a:r>
            <a:r>
              <a:rPr sz="2539" spc="-5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studievoortgang?</a:t>
            </a:r>
            <a:endParaRPr sz="2539">
              <a:latin typeface="Brandon Text Medium"/>
              <a:cs typeface="Brandon Text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2486" y="5411281"/>
            <a:ext cx="1410180" cy="747108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34549">
              <a:spcBef>
                <a:spcPts val="113"/>
              </a:spcBef>
            </a:pPr>
            <a:r>
              <a:rPr sz="7141" spc="-1203" baseline="25925" dirty="0">
                <a:solidFill>
                  <a:srgbClr val="CD5C5C"/>
                </a:solidFill>
                <a:latin typeface="Brandon Text Medium"/>
                <a:cs typeface="Brandon Text Medium"/>
              </a:rPr>
              <a:t>U</a:t>
            </a:r>
            <a:r>
              <a:rPr sz="3990" spc="-803" dirty="0">
                <a:solidFill>
                  <a:srgbClr val="FFFFFF"/>
                </a:solidFill>
                <a:latin typeface="Brandon Text Regular"/>
                <a:cs typeface="Brandon Text Regular"/>
              </a:rPr>
              <a:t>s</a:t>
            </a:r>
            <a:r>
              <a:rPr sz="7141" spc="-1203" baseline="25925" dirty="0">
                <a:solidFill>
                  <a:srgbClr val="CD5C5C"/>
                </a:solidFill>
                <a:latin typeface="Brandon Text Medium"/>
                <a:cs typeface="Brandon Text Medium"/>
              </a:rPr>
              <a:t>D</a:t>
            </a:r>
            <a:r>
              <a:rPr sz="3990" spc="-803" dirty="0">
                <a:solidFill>
                  <a:srgbClr val="FFFFFF"/>
                </a:solidFill>
                <a:latin typeface="Brandon Text Regular"/>
                <a:cs typeface="Brandon Text Regular"/>
              </a:rPr>
              <a:t>p</a:t>
            </a:r>
            <a:r>
              <a:rPr sz="7141" spc="-1203" baseline="25925" dirty="0">
                <a:solidFill>
                  <a:srgbClr val="CD5C5C"/>
                </a:solidFill>
                <a:latin typeface="Brandon Text Medium"/>
                <a:cs typeface="Brandon Text Medium"/>
              </a:rPr>
              <a:t>L</a:t>
            </a:r>
            <a:r>
              <a:rPr sz="3990" spc="-803" dirty="0">
                <a:solidFill>
                  <a:srgbClr val="FFFFFF"/>
                </a:solidFill>
                <a:latin typeface="Brandon Text Regular"/>
                <a:cs typeface="Brandon Text Regular"/>
              </a:rPr>
              <a:t>el</a:t>
            </a:r>
            <a:endParaRPr sz="3990">
              <a:latin typeface="Brandon Text Regular"/>
              <a:cs typeface="Brandon Text Regular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885269" y="5198604"/>
            <a:ext cx="1035898" cy="609792"/>
            <a:chOff x="8422644" y="5732905"/>
            <a:chExt cx="1142365" cy="672465"/>
          </a:xfrm>
        </p:grpSpPr>
        <p:sp>
          <p:nvSpPr>
            <p:cNvPr id="8" name="object 8"/>
            <p:cNvSpPr/>
            <p:nvPr/>
          </p:nvSpPr>
          <p:spPr>
            <a:xfrm>
              <a:off x="8837575" y="5741719"/>
              <a:ext cx="485140" cy="314325"/>
            </a:xfrm>
            <a:custGeom>
              <a:avLst/>
              <a:gdLst/>
              <a:ahLst/>
              <a:cxnLst/>
              <a:rect l="l" t="t" r="r" b="b"/>
              <a:pathLst>
                <a:path w="485140" h="314325">
                  <a:moveTo>
                    <a:pt x="0" y="313728"/>
                  </a:moveTo>
                  <a:lnTo>
                    <a:pt x="3170" y="262840"/>
                  </a:lnTo>
                  <a:lnTo>
                    <a:pt x="12351" y="214566"/>
                  </a:lnTo>
                  <a:lnTo>
                    <a:pt x="27042" y="169552"/>
                  </a:lnTo>
                  <a:lnTo>
                    <a:pt x="46744" y="128444"/>
                  </a:lnTo>
                  <a:lnTo>
                    <a:pt x="70959" y="91889"/>
                  </a:lnTo>
                  <a:lnTo>
                    <a:pt x="99188" y="60531"/>
                  </a:lnTo>
                  <a:lnTo>
                    <a:pt x="130932" y="35017"/>
                  </a:lnTo>
                  <a:lnTo>
                    <a:pt x="165692" y="15994"/>
                  </a:lnTo>
                  <a:lnTo>
                    <a:pt x="202969" y="4106"/>
                  </a:lnTo>
                  <a:lnTo>
                    <a:pt x="242265" y="0"/>
                  </a:lnTo>
                  <a:lnTo>
                    <a:pt x="281563" y="4106"/>
                  </a:lnTo>
                  <a:lnTo>
                    <a:pt x="318842" y="15994"/>
                  </a:lnTo>
                  <a:lnTo>
                    <a:pt x="353603" y="35017"/>
                  </a:lnTo>
                  <a:lnTo>
                    <a:pt x="385347" y="60531"/>
                  </a:lnTo>
                  <a:lnTo>
                    <a:pt x="413575" y="91889"/>
                  </a:lnTo>
                  <a:lnTo>
                    <a:pt x="437789" y="128444"/>
                  </a:lnTo>
                  <a:lnTo>
                    <a:pt x="457490" y="169552"/>
                  </a:lnTo>
                  <a:lnTo>
                    <a:pt x="472180" y="214566"/>
                  </a:lnTo>
                  <a:lnTo>
                    <a:pt x="481359" y="262840"/>
                  </a:lnTo>
                  <a:lnTo>
                    <a:pt x="484530" y="313728"/>
                  </a:lnTo>
                </a:path>
              </a:pathLst>
            </a:custGeom>
            <a:ln w="17627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09996" y="5935863"/>
              <a:ext cx="108635" cy="18351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72722" y="5945882"/>
              <a:ext cx="87680" cy="19110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22610" y="6163222"/>
              <a:ext cx="241922" cy="24193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427050" y="5978339"/>
              <a:ext cx="342900" cy="132080"/>
            </a:xfrm>
            <a:custGeom>
              <a:avLst/>
              <a:gdLst/>
              <a:ahLst/>
              <a:cxnLst/>
              <a:rect l="l" t="t" r="r" b="b"/>
              <a:pathLst>
                <a:path w="342900" h="132079">
                  <a:moveTo>
                    <a:pt x="170764" y="0"/>
                  </a:moveTo>
                  <a:lnTo>
                    <a:pt x="0" y="0"/>
                  </a:lnTo>
                  <a:lnTo>
                    <a:pt x="6749" y="71316"/>
                  </a:lnTo>
                  <a:lnTo>
                    <a:pt x="25155" y="110863"/>
                  </a:lnTo>
                  <a:lnTo>
                    <a:pt x="52452" y="127842"/>
                  </a:lnTo>
                  <a:lnTo>
                    <a:pt x="85877" y="131457"/>
                  </a:lnTo>
                  <a:lnTo>
                    <a:pt x="119309" y="128335"/>
                  </a:lnTo>
                  <a:lnTo>
                    <a:pt x="146610" y="112177"/>
                  </a:lnTo>
                  <a:lnTo>
                    <a:pt x="165017" y="72795"/>
                  </a:lnTo>
                  <a:lnTo>
                    <a:pt x="171255" y="5526"/>
                  </a:lnTo>
                  <a:lnTo>
                    <a:pt x="170764" y="0"/>
                  </a:lnTo>
                  <a:close/>
                </a:path>
                <a:path w="342900" h="132079">
                  <a:moveTo>
                    <a:pt x="342531" y="0"/>
                  </a:moveTo>
                  <a:lnTo>
                    <a:pt x="171767" y="0"/>
                  </a:lnTo>
                  <a:lnTo>
                    <a:pt x="171255" y="5526"/>
                  </a:lnTo>
                  <a:lnTo>
                    <a:pt x="177514" y="75998"/>
                  </a:lnTo>
                  <a:lnTo>
                    <a:pt x="195921" y="115025"/>
                  </a:lnTo>
                  <a:lnTo>
                    <a:pt x="223222" y="129403"/>
                  </a:lnTo>
                  <a:lnTo>
                    <a:pt x="256654" y="131457"/>
                  </a:lnTo>
                  <a:lnTo>
                    <a:pt x="290084" y="129239"/>
                  </a:lnTo>
                  <a:lnTo>
                    <a:pt x="317380" y="114587"/>
                  </a:lnTo>
                  <a:lnTo>
                    <a:pt x="335783" y="75506"/>
                  </a:lnTo>
                  <a:lnTo>
                    <a:pt x="342531" y="0"/>
                  </a:lnTo>
                  <a:close/>
                </a:path>
                <a:path w="342900" h="132079">
                  <a:moveTo>
                    <a:pt x="171767" y="0"/>
                  </a:moveTo>
                  <a:lnTo>
                    <a:pt x="170764" y="0"/>
                  </a:lnTo>
                  <a:lnTo>
                    <a:pt x="171255" y="5526"/>
                  </a:lnTo>
                  <a:lnTo>
                    <a:pt x="1717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3" name="object 13"/>
            <p:cNvSpPr/>
            <p:nvPr/>
          </p:nvSpPr>
          <p:spPr>
            <a:xfrm>
              <a:off x="8427050" y="5978339"/>
              <a:ext cx="342900" cy="132080"/>
            </a:xfrm>
            <a:custGeom>
              <a:avLst/>
              <a:gdLst/>
              <a:ahLst/>
              <a:cxnLst/>
              <a:rect l="l" t="t" r="r" b="b"/>
              <a:pathLst>
                <a:path w="342900" h="132079">
                  <a:moveTo>
                    <a:pt x="171767" y="0"/>
                  </a:moveTo>
                  <a:lnTo>
                    <a:pt x="165017" y="72795"/>
                  </a:lnTo>
                  <a:lnTo>
                    <a:pt x="146610" y="112177"/>
                  </a:lnTo>
                  <a:lnTo>
                    <a:pt x="119309" y="128335"/>
                  </a:lnTo>
                  <a:lnTo>
                    <a:pt x="85877" y="131457"/>
                  </a:lnTo>
                  <a:lnTo>
                    <a:pt x="52452" y="127842"/>
                  </a:lnTo>
                  <a:lnTo>
                    <a:pt x="25155" y="110863"/>
                  </a:lnTo>
                  <a:lnTo>
                    <a:pt x="6749" y="71316"/>
                  </a:lnTo>
                  <a:lnTo>
                    <a:pt x="0" y="0"/>
                  </a:lnTo>
                  <a:lnTo>
                    <a:pt x="342531" y="0"/>
                  </a:lnTo>
                  <a:lnTo>
                    <a:pt x="335783" y="75506"/>
                  </a:lnTo>
                  <a:lnTo>
                    <a:pt x="317380" y="114587"/>
                  </a:lnTo>
                  <a:lnTo>
                    <a:pt x="290084" y="129239"/>
                  </a:lnTo>
                  <a:lnTo>
                    <a:pt x="256654" y="131457"/>
                  </a:lnTo>
                  <a:lnTo>
                    <a:pt x="223222" y="129403"/>
                  </a:lnTo>
                  <a:lnTo>
                    <a:pt x="195921" y="115025"/>
                  </a:lnTo>
                  <a:lnTo>
                    <a:pt x="177514" y="75998"/>
                  </a:lnTo>
                  <a:lnTo>
                    <a:pt x="170764" y="0"/>
                  </a:lnTo>
                </a:path>
              </a:pathLst>
            </a:custGeom>
            <a:ln w="8813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061574" y="1846124"/>
            <a:ext cx="7082569" cy="160244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spcBef>
                <a:spcPts val="91"/>
              </a:spcBef>
            </a:pPr>
            <a:r>
              <a:rPr sz="3446" dirty="0">
                <a:solidFill>
                  <a:srgbClr val="1D1D1B"/>
                </a:solidFill>
                <a:latin typeface="Brandon Text Medium"/>
                <a:cs typeface="Brandon Text Medium"/>
              </a:rPr>
              <a:t>Je komt erachter dat het boek dat je </a:t>
            </a:r>
            <a:r>
              <a:rPr sz="3446" spc="5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3446" dirty="0">
                <a:solidFill>
                  <a:srgbClr val="1D1D1B"/>
                </a:solidFill>
                <a:latin typeface="Brandon Text Medium"/>
                <a:cs typeface="Brandon Text Medium"/>
              </a:rPr>
              <a:t>moet</a:t>
            </a:r>
            <a:r>
              <a:rPr sz="3446" spc="-14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3446" dirty="0">
                <a:solidFill>
                  <a:srgbClr val="1D1D1B"/>
                </a:solidFill>
                <a:latin typeface="Brandon Text Medium"/>
                <a:cs typeface="Brandon Text Medium"/>
              </a:rPr>
              <a:t>lezen</a:t>
            </a:r>
            <a:r>
              <a:rPr sz="3446" spc="-14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3446" dirty="0">
                <a:solidFill>
                  <a:srgbClr val="1D1D1B"/>
                </a:solidFill>
                <a:latin typeface="Brandon Text Medium"/>
                <a:cs typeface="Brandon Text Medium"/>
              </a:rPr>
              <a:t>voor</a:t>
            </a:r>
            <a:r>
              <a:rPr sz="3446" spc="-14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3446" dirty="0">
                <a:solidFill>
                  <a:srgbClr val="1D1D1B"/>
                </a:solidFill>
                <a:latin typeface="Brandon Text Medium"/>
                <a:cs typeface="Brandon Text Medium"/>
              </a:rPr>
              <a:t>een</a:t>
            </a:r>
            <a:r>
              <a:rPr sz="3446" spc="-14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3446" dirty="0">
                <a:solidFill>
                  <a:srgbClr val="1D1D1B"/>
                </a:solidFill>
                <a:latin typeface="Brandon Text Medium"/>
                <a:cs typeface="Brandon Text Medium"/>
              </a:rPr>
              <a:t>vak</a:t>
            </a:r>
            <a:r>
              <a:rPr sz="3446" spc="-14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3446" dirty="0">
                <a:solidFill>
                  <a:srgbClr val="1D1D1B"/>
                </a:solidFill>
                <a:latin typeface="Brandon Text Medium"/>
                <a:cs typeface="Brandon Text Medium"/>
              </a:rPr>
              <a:t>ook</a:t>
            </a:r>
            <a:r>
              <a:rPr sz="3446" spc="-14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3446" dirty="0">
                <a:solidFill>
                  <a:srgbClr val="1D1D1B"/>
                </a:solidFill>
                <a:latin typeface="Brandon Text Medium"/>
                <a:cs typeface="Brandon Text Medium"/>
              </a:rPr>
              <a:t>als</a:t>
            </a:r>
            <a:r>
              <a:rPr sz="3446" spc="-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3446" dirty="0">
                <a:solidFill>
                  <a:srgbClr val="1D1D1B"/>
                </a:solidFill>
                <a:latin typeface="Brandon Text Medium"/>
                <a:cs typeface="Brandon Text Medium"/>
              </a:rPr>
              <a:t>open </a:t>
            </a:r>
            <a:r>
              <a:rPr sz="3446" spc="-821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3446" dirty="0">
                <a:solidFill>
                  <a:srgbClr val="1D1D1B"/>
                </a:solidFill>
                <a:latin typeface="Brandon Text Medium"/>
                <a:cs typeface="Brandon Text Medium"/>
              </a:rPr>
              <a:t>source</a:t>
            </a:r>
            <a:r>
              <a:rPr sz="3446" spc="-5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3446" dirty="0">
                <a:solidFill>
                  <a:srgbClr val="1D1D1B"/>
                </a:solidFill>
                <a:latin typeface="Brandon Text Medium"/>
                <a:cs typeface="Brandon Text Medium"/>
              </a:rPr>
              <a:t>e-book</a:t>
            </a:r>
            <a:r>
              <a:rPr sz="3446" spc="-5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3446" dirty="0">
                <a:solidFill>
                  <a:srgbClr val="1D1D1B"/>
                </a:solidFill>
                <a:latin typeface="Brandon Text Medium"/>
                <a:cs typeface="Brandon Text Medium"/>
              </a:rPr>
              <a:t>is</a:t>
            </a:r>
            <a:r>
              <a:rPr sz="3446" spc="-5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3446" dirty="0">
                <a:solidFill>
                  <a:srgbClr val="1D1D1B"/>
                </a:solidFill>
                <a:latin typeface="Brandon Text Medium"/>
                <a:cs typeface="Brandon Text Medium"/>
              </a:rPr>
              <a:t>te</a:t>
            </a:r>
            <a:r>
              <a:rPr sz="3446" spc="-5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3446" dirty="0">
                <a:solidFill>
                  <a:srgbClr val="1D1D1B"/>
                </a:solidFill>
                <a:latin typeface="Brandon Text Medium"/>
                <a:cs typeface="Brandon Text Medium"/>
              </a:rPr>
              <a:t>vinden.</a:t>
            </a:r>
            <a:endParaRPr sz="3446" dirty="0">
              <a:latin typeface="Brandon Text Medium"/>
              <a:cs typeface="Brandon Text Medium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328415" y="1"/>
            <a:ext cx="829179" cy="1164881"/>
          </a:xfrm>
          <a:custGeom>
            <a:avLst/>
            <a:gdLst/>
            <a:ahLst/>
            <a:cxnLst/>
            <a:rect l="l" t="t" r="r" b="b"/>
            <a:pathLst>
              <a:path w="914400" h="1284605">
                <a:moveTo>
                  <a:pt x="914400" y="0"/>
                </a:moveTo>
                <a:lnTo>
                  <a:pt x="0" y="0"/>
                </a:lnTo>
                <a:lnTo>
                  <a:pt x="0" y="1284020"/>
                </a:lnTo>
                <a:lnTo>
                  <a:pt x="914400" y="1284020"/>
                </a:lnTo>
                <a:lnTo>
                  <a:pt x="914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spc="-118" dirty="0"/>
              <a:t>2.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3873" y="5513705"/>
            <a:ext cx="103647" cy="103647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0" y="11430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D25C5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2097400" y="1"/>
            <a:ext cx="829179" cy="1164881"/>
          </a:xfrm>
          <a:custGeom>
            <a:avLst/>
            <a:gdLst/>
            <a:ahLst/>
            <a:cxnLst/>
            <a:rect l="l" t="t" r="r" b="b"/>
            <a:pathLst>
              <a:path w="914400" h="1284605">
                <a:moveTo>
                  <a:pt x="914400" y="0"/>
                </a:moveTo>
                <a:lnTo>
                  <a:pt x="0" y="0"/>
                </a:lnTo>
                <a:lnTo>
                  <a:pt x="0" y="1284020"/>
                </a:lnTo>
                <a:lnTo>
                  <a:pt x="914400" y="1284020"/>
                </a:lnTo>
                <a:lnTo>
                  <a:pt x="914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8743522" y="5235204"/>
            <a:ext cx="570060" cy="295971"/>
          </a:xfrm>
          <a:custGeom>
            <a:avLst/>
            <a:gdLst/>
            <a:ahLst/>
            <a:cxnLst/>
            <a:rect l="l" t="t" r="r" b="b"/>
            <a:pathLst>
              <a:path w="628650" h="326389">
                <a:moveTo>
                  <a:pt x="229831" y="260350"/>
                </a:moveTo>
                <a:lnTo>
                  <a:pt x="71843" y="260350"/>
                </a:lnTo>
                <a:lnTo>
                  <a:pt x="71843" y="193040"/>
                </a:lnTo>
                <a:lnTo>
                  <a:pt x="213245" y="193040"/>
                </a:lnTo>
                <a:lnTo>
                  <a:pt x="213245" y="127000"/>
                </a:lnTo>
                <a:lnTo>
                  <a:pt x="71843" y="127000"/>
                </a:lnTo>
                <a:lnTo>
                  <a:pt x="71843" y="66040"/>
                </a:lnTo>
                <a:lnTo>
                  <a:pt x="221538" y="66040"/>
                </a:lnTo>
                <a:lnTo>
                  <a:pt x="221538" y="0"/>
                </a:lnTo>
                <a:lnTo>
                  <a:pt x="0" y="0"/>
                </a:lnTo>
                <a:lnTo>
                  <a:pt x="0" y="66040"/>
                </a:lnTo>
                <a:lnTo>
                  <a:pt x="0" y="127000"/>
                </a:lnTo>
                <a:lnTo>
                  <a:pt x="0" y="193040"/>
                </a:lnTo>
                <a:lnTo>
                  <a:pt x="0" y="260350"/>
                </a:lnTo>
                <a:lnTo>
                  <a:pt x="0" y="326390"/>
                </a:lnTo>
                <a:lnTo>
                  <a:pt x="229831" y="326390"/>
                </a:lnTo>
                <a:lnTo>
                  <a:pt x="229831" y="260350"/>
                </a:lnTo>
                <a:close/>
              </a:path>
              <a:path w="628650" h="326389">
                <a:moveTo>
                  <a:pt x="529348" y="47523"/>
                </a:moveTo>
                <a:lnTo>
                  <a:pt x="505256" y="27711"/>
                </a:lnTo>
                <a:lnTo>
                  <a:pt x="477608" y="12750"/>
                </a:lnTo>
                <a:lnTo>
                  <a:pt x="447090" y="3302"/>
                </a:lnTo>
                <a:lnTo>
                  <a:pt x="414312" y="0"/>
                </a:lnTo>
                <a:lnTo>
                  <a:pt x="370967" y="5829"/>
                </a:lnTo>
                <a:lnTo>
                  <a:pt x="332016" y="22263"/>
                </a:lnTo>
                <a:lnTo>
                  <a:pt x="299021" y="47752"/>
                </a:lnTo>
                <a:lnTo>
                  <a:pt x="273519" y="80759"/>
                </a:lnTo>
                <a:lnTo>
                  <a:pt x="257086" y="119697"/>
                </a:lnTo>
                <a:lnTo>
                  <a:pt x="251256" y="163042"/>
                </a:lnTo>
                <a:lnTo>
                  <a:pt x="257086" y="206387"/>
                </a:lnTo>
                <a:lnTo>
                  <a:pt x="273519" y="245338"/>
                </a:lnTo>
                <a:lnTo>
                  <a:pt x="299021" y="278333"/>
                </a:lnTo>
                <a:lnTo>
                  <a:pt x="332016" y="303822"/>
                </a:lnTo>
                <a:lnTo>
                  <a:pt x="370967" y="320255"/>
                </a:lnTo>
                <a:lnTo>
                  <a:pt x="414312" y="326085"/>
                </a:lnTo>
                <a:lnTo>
                  <a:pt x="447052" y="322795"/>
                </a:lnTo>
                <a:lnTo>
                  <a:pt x="505180" y="298424"/>
                </a:lnTo>
                <a:lnTo>
                  <a:pt x="481520" y="230670"/>
                </a:lnTo>
                <a:lnTo>
                  <a:pt x="467436" y="242239"/>
                </a:lnTo>
                <a:lnTo>
                  <a:pt x="451294" y="250964"/>
                </a:lnTo>
                <a:lnTo>
                  <a:pt x="433451" y="256489"/>
                </a:lnTo>
                <a:lnTo>
                  <a:pt x="414312" y="258406"/>
                </a:lnTo>
                <a:lnTo>
                  <a:pt x="377190" y="250913"/>
                </a:lnTo>
                <a:lnTo>
                  <a:pt x="346875" y="230479"/>
                </a:lnTo>
                <a:lnTo>
                  <a:pt x="326440" y="200164"/>
                </a:lnTo>
                <a:lnTo>
                  <a:pt x="318947" y="163042"/>
                </a:lnTo>
                <a:lnTo>
                  <a:pt x="326440" y="125920"/>
                </a:lnTo>
                <a:lnTo>
                  <a:pt x="346875" y="95618"/>
                </a:lnTo>
                <a:lnTo>
                  <a:pt x="377190" y="75184"/>
                </a:lnTo>
                <a:lnTo>
                  <a:pt x="414312" y="67691"/>
                </a:lnTo>
                <a:lnTo>
                  <a:pt x="433476" y="69621"/>
                </a:lnTo>
                <a:lnTo>
                  <a:pt x="451345" y="75158"/>
                </a:lnTo>
                <a:lnTo>
                  <a:pt x="467512" y="83908"/>
                </a:lnTo>
                <a:lnTo>
                  <a:pt x="481596" y="95504"/>
                </a:lnTo>
                <a:lnTo>
                  <a:pt x="529348" y="47523"/>
                </a:lnTo>
                <a:close/>
              </a:path>
              <a:path w="628650" h="326389">
                <a:moveTo>
                  <a:pt x="628332" y="0"/>
                </a:moveTo>
                <a:lnTo>
                  <a:pt x="562521" y="0"/>
                </a:lnTo>
                <a:lnTo>
                  <a:pt x="562521" y="326174"/>
                </a:lnTo>
                <a:lnTo>
                  <a:pt x="628332" y="326174"/>
                </a:lnTo>
                <a:lnTo>
                  <a:pt x="628332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9356553" y="5235201"/>
            <a:ext cx="294819" cy="251057"/>
          </a:xfrm>
          <a:custGeom>
            <a:avLst/>
            <a:gdLst/>
            <a:ahLst/>
            <a:cxnLst/>
            <a:rect l="l" t="t" r="r" b="b"/>
            <a:pathLst>
              <a:path w="325120" h="276860">
                <a:moveTo>
                  <a:pt x="162305" y="0"/>
                </a:moveTo>
                <a:lnTo>
                  <a:pt x="119155" y="5796"/>
                </a:lnTo>
                <a:lnTo>
                  <a:pt x="80382" y="22156"/>
                </a:lnTo>
                <a:lnTo>
                  <a:pt x="47534" y="47532"/>
                </a:lnTo>
                <a:lnTo>
                  <a:pt x="22157" y="80378"/>
                </a:lnTo>
                <a:lnTo>
                  <a:pt x="5797" y="119147"/>
                </a:lnTo>
                <a:lnTo>
                  <a:pt x="0" y="162293"/>
                </a:lnTo>
                <a:lnTo>
                  <a:pt x="3273" y="194887"/>
                </a:lnTo>
                <a:lnTo>
                  <a:pt x="12665" y="225258"/>
                </a:lnTo>
                <a:lnTo>
                  <a:pt x="27528" y="252759"/>
                </a:lnTo>
                <a:lnTo>
                  <a:pt x="47218" y="276745"/>
                </a:lnTo>
                <a:lnTo>
                  <a:pt x="94983" y="229209"/>
                </a:lnTo>
                <a:lnTo>
                  <a:pt x="83468" y="215189"/>
                </a:lnTo>
                <a:lnTo>
                  <a:pt x="74777" y="199113"/>
                </a:lnTo>
                <a:lnTo>
                  <a:pt x="69287" y="181357"/>
                </a:lnTo>
                <a:lnTo>
                  <a:pt x="67373" y="162293"/>
                </a:lnTo>
                <a:lnTo>
                  <a:pt x="74834" y="125350"/>
                </a:lnTo>
                <a:lnTo>
                  <a:pt x="95180" y="95178"/>
                </a:lnTo>
                <a:lnTo>
                  <a:pt x="125355" y="74834"/>
                </a:lnTo>
                <a:lnTo>
                  <a:pt x="162305" y="67373"/>
                </a:lnTo>
                <a:lnTo>
                  <a:pt x="199256" y="74834"/>
                </a:lnTo>
                <a:lnTo>
                  <a:pt x="229431" y="95178"/>
                </a:lnTo>
                <a:lnTo>
                  <a:pt x="249777" y="125350"/>
                </a:lnTo>
                <a:lnTo>
                  <a:pt x="257238" y="162293"/>
                </a:lnTo>
                <a:lnTo>
                  <a:pt x="255316" y="181380"/>
                </a:lnTo>
                <a:lnTo>
                  <a:pt x="249807" y="199162"/>
                </a:lnTo>
                <a:lnTo>
                  <a:pt x="241095" y="215262"/>
                </a:lnTo>
                <a:lnTo>
                  <a:pt x="229565" y="229298"/>
                </a:lnTo>
                <a:lnTo>
                  <a:pt x="277304" y="276821"/>
                </a:lnTo>
                <a:lnTo>
                  <a:pt x="297029" y="252831"/>
                </a:lnTo>
                <a:lnTo>
                  <a:pt x="311921" y="225315"/>
                </a:lnTo>
                <a:lnTo>
                  <a:pt x="321331" y="194920"/>
                </a:lnTo>
                <a:lnTo>
                  <a:pt x="324611" y="162293"/>
                </a:lnTo>
                <a:lnTo>
                  <a:pt x="318814" y="119147"/>
                </a:lnTo>
                <a:lnTo>
                  <a:pt x="302451" y="80378"/>
                </a:lnTo>
                <a:lnTo>
                  <a:pt x="277072" y="47532"/>
                </a:lnTo>
                <a:lnTo>
                  <a:pt x="244223" y="22156"/>
                </a:lnTo>
                <a:lnTo>
                  <a:pt x="205452" y="5796"/>
                </a:lnTo>
                <a:lnTo>
                  <a:pt x="162305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9356458" y="5529482"/>
            <a:ext cx="294819" cy="61037"/>
          </a:xfrm>
          <a:custGeom>
            <a:avLst/>
            <a:gdLst/>
            <a:ahLst/>
            <a:cxnLst/>
            <a:rect l="l" t="t" r="r" b="b"/>
            <a:pathLst>
              <a:path w="325120" h="67310">
                <a:moveTo>
                  <a:pt x="324815" y="0"/>
                </a:moveTo>
                <a:lnTo>
                  <a:pt x="0" y="0"/>
                </a:lnTo>
                <a:lnTo>
                  <a:pt x="0" y="67309"/>
                </a:lnTo>
                <a:lnTo>
                  <a:pt x="324815" y="67309"/>
                </a:lnTo>
                <a:lnTo>
                  <a:pt x="324815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6254" y="5726527"/>
            <a:ext cx="1761995" cy="19386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979480" y="6024240"/>
            <a:ext cx="1085418" cy="13717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816" dirty="0">
                <a:solidFill>
                  <a:srgbClr val="B1B1B1"/>
                </a:solidFill>
                <a:latin typeface="Brandon Text Regular"/>
                <a:cs typeface="Brandon Text Regular"/>
              </a:rPr>
              <a:t>UDL</a:t>
            </a:r>
            <a:r>
              <a:rPr sz="816" spc="-18" dirty="0">
                <a:solidFill>
                  <a:srgbClr val="B1B1B1"/>
                </a:solidFill>
                <a:latin typeface="Brandon Text Regular"/>
                <a:cs typeface="Brandon Text Regular"/>
              </a:rPr>
              <a:t> </a:t>
            </a:r>
            <a:r>
              <a:rPr sz="816" spc="-5" dirty="0">
                <a:solidFill>
                  <a:srgbClr val="B1B1B1"/>
                </a:solidFill>
                <a:latin typeface="Brandon Text Regular"/>
                <a:cs typeface="Brandon Text Regular"/>
              </a:rPr>
              <a:t>Spel</a:t>
            </a:r>
            <a:r>
              <a:rPr sz="816" spc="-18" dirty="0">
                <a:solidFill>
                  <a:srgbClr val="B1B1B1"/>
                </a:solidFill>
                <a:latin typeface="Brandon Text Regular"/>
                <a:cs typeface="Brandon Text Regular"/>
              </a:rPr>
              <a:t> </a:t>
            </a:r>
            <a:r>
              <a:rPr sz="816" dirty="0">
                <a:solidFill>
                  <a:srgbClr val="B1B1B1"/>
                </a:solidFill>
                <a:latin typeface="Brandon Text Regular"/>
                <a:cs typeface="Brandon Text Regular"/>
              </a:rPr>
              <a:t>©</a:t>
            </a:r>
            <a:r>
              <a:rPr sz="816" spc="-18" dirty="0">
                <a:solidFill>
                  <a:srgbClr val="B1B1B1"/>
                </a:solidFill>
                <a:latin typeface="Brandon Text Regular"/>
                <a:cs typeface="Brandon Text Regular"/>
              </a:rPr>
              <a:t> </a:t>
            </a:r>
            <a:r>
              <a:rPr sz="816" spc="-5" dirty="0">
                <a:solidFill>
                  <a:srgbClr val="B1B1B1"/>
                </a:solidFill>
                <a:latin typeface="Brandon Text Regular"/>
                <a:cs typeface="Brandon Text Regular"/>
              </a:rPr>
              <a:t>ECIO</a:t>
            </a:r>
            <a:r>
              <a:rPr sz="816" spc="-18" dirty="0">
                <a:solidFill>
                  <a:srgbClr val="B1B1B1"/>
                </a:solidFill>
                <a:latin typeface="Brandon Text Regular"/>
                <a:cs typeface="Brandon Text Regular"/>
              </a:rPr>
              <a:t> </a:t>
            </a:r>
            <a:r>
              <a:rPr sz="816" dirty="0">
                <a:solidFill>
                  <a:srgbClr val="B1B1B1"/>
                </a:solidFill>
                <a:latin typeface="Brandon Text Regular"/>
                <a:cs typeface="Brandon Text Regular"/>
              </a:rPr>
              <a:t>2022</a:t>
            </a:r>
            <a:endParaRPr sz="816">
              <a:latin typeface="Brandon Text Regular"/>
              <a:cs typeface="Brandon Text Regula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15052" y="4925595"/>
            <a:ext cx="3128998" cy="76510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dirty="0">
                <a:solidFill>
                  <a:srgbClr val="1D1D1B"/>
                </a:solidFill>
                <a:latin typeface="Brandon Text Medium"/>
                <a:cs typeface="Brandon Text Medium"/>
              </a:rPr>
              <a:t>Denk</a:t>
            </a:r>
            <a:r>
              <a:rPr sz="1632" spc="-41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1632" dirty="0">
                <a:solidFill>
                  <a:srgbClr val="1D1D1B"/>
                </a:solidFill>
                <a:latin typeface="Brandon Text Medium"/>
                <a:cs typeface="Brandon Text Medium"/>
              </a:rPr>
              <a:t>aan:</a:t>
            </a:r>
            <a:endParaRPr sz="1632">
              <a:latin typeface="Brandon Text Medium"/>
              <a:cs typeface="Brandon Text Medium"/>
            </a:endParaRPr>
          </a:p>
          <a:p>
            <a:pPr marL="426105" marR="4607"/>
            <a:r>
              <a:rPr sz="1632" dirty="0">
                <a:solidFill>
                  <a:srgbClr val="1D1D1B"/>
                </a:solidFill>
                <a:latin typeface="Brandon Text Medium"/>
                <a:cs typeface="Brandon Text Medium"/>
              </a:rPr>
              <a:t>Toegankelijkheid lesmateriaal </a:t>
            </a:r>
            <a:r>
              <a:rPr sz="1632" spc="-381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1632" dirty="0">
                <a:solidFill>
                  <a:srgbClr val="1D1D1B"/>
                </a:solidFill>
                <a:latin typeface="Brandon Text Medium"/>
                <a:cs typeface="Brandon Text Medium"/>
              </a:rPr>
              <a:t>Extra</a:t>
            </a:r>
            <a:r>
              <a:rPr sz="1632" spc="-32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1632" dirty="0">
                <a:solidFill>
                  <a:srgbClr val="1D1D1B"/>
                </a:solidFill>
                <a:latin typeface="Brandon Text Medium"/>
                <a:cs typeface="Brandon Text Medium"/>
              </a:rPr>
              <a:t>inspanning</a:t>
            </a:r>
            <a:r>
              <a:rPr sz="1632" spc="-32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1632" dirty="0">
                <a:solidFill>
                  <a:srgbClr val="1D1D1B"/>
                </a:solidFill>
                <a:latin typeface="Brandon Text Medium"/>
                <a:cs typeface="Brandon Text Medium"/>
              </a:rPr>
              <a:t>voor</a:t>
            </a:r>
            <a:r>
              <a:rPr sz="1632" spc="-27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1632" dirty="0">
                <a:solidFill>
                  <a:srgbClr val="1D1D1B"/>
                </a:solidFill>
                <a:latin typeface="Brandon Text Medium"/>
                <a:cs typeface="Brandon Text Medium"/>
              </a:rPr>
              <a:t>student</a:t>
            </a:r>
            <a:endParaRPr sz="1632">
              <a:latin typeface="Brandon Text Medium"/>
              <a:cs typeface="Brandon Text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15052" y="2059177"/>
            <a:ext cx="6176230" cy="118387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spcBef>
                <a:spcPts val="91"/>
              </a:spcBef>
            </a:pP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J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e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kom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t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erachte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r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da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t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he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t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boe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k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da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t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j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e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moet  leze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n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voo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r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ee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n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va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k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oo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k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al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s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ope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n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sourc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e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e-book  </a:t>
            </a:r>
            <a:r>
              <a:rPr sz="2539" spc="-27" dirty="0">
                <a:solidFill>
                  <a:srgbClr val="1D1D1B"/>
                </a:solidFill>
                <a:latin typeface="Brandon Text Medium"/>
                <a:cs typeface="Brandon Text Medium"/>
              </a:rPr>
              <a:t>is</a:t>
            </a:r>
            <a:r>
              <a:rPr sz="2539" spc="-113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27" dirty="0">
                <a:solidFill>
                  <a:srgbClr val="1D1D1B"/>
                </a:solidFill>
                <a:latin typeface="Brandon Text Medium"/>
                <a:cs typeface="Brandon Text Medium"/>
              </a:rPr>
              <a:t>te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vinden.</a:t>
            </a:r>
            <a:endParaRPr sz="2539">
              <a:latin typeface="Brandon Text Medium"/>
              <a:cs typeface="Brandon Text Medium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spc="-118" dirty="0"/>
              <a:t>2.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47607" y="4377419"/>
            <a:ext cx="9695634" cy="2478323"/>
            <a:chOff x="0" y="4827320"/>
            <a:chExt cx="10692130" cy="2733040"/>
          </a:xfrm>
        </p:grpSpPr>
        <p:sp>
          <p:nvSpPr>
            <p:cNvPr id="3" name="object 3"/>
            <p:cNvSpPr/>
            <p:nvPr/>
          </p:nvSpPr>
          <p:spPr>
            <a:xfrm>
              <a:off x="0" y="4941620"/>
              <a:ext cx="10692130" cy="2618740"/>
            </a:xfrm>
            <a:custGeom>
              <a:avLst/>
              <a:gdLst/>
              <a:ahLst/>
              <a:cxnLst/>
              <a:rect l="l" t="t" r="r" b="b"/>
              <a:pathLst>
                <a:path w="10692130" h="2618740">
                  <a:moveTo>
                    <a:pt x="10692003" y="0"/>
                  </a:moveTo>
                  <a:lnTo>
                    <a:pt x="0" y="0"/>
                  </a:lnTo>
                  <a:lnTo>
                    <a:pt x="0" y="2618384"/>
                  </a:lnTo>
                  <a:lnTo>
                    <a:pt x="10692003" y="2618384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B7DBBD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827320"/>
              <a:ext cx="7311390" cy="228600"/>
            </a:xfrm>
            <a:custGeom>
              <a:avLst/>
              <a:gdLst/>
              <a:ahLst/>
              <a:cxnLst/>
              <a:rect l="l" t="t" r="r" b="b"/>
              <a:pathLst>
                <a:path w="7311390" h="228600">
                  <a:moveTo>
                    <a:pt x="7311135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7311135" y="228600"/>
                  </a:lnTo>
                  <a:lnTo>
                    <a:pt x="7311135" y="0"/>
                  </a:lnTo>
                  <a:close/>
                </a:path>
              </a:pathLst>
            </a:custGeom>
            <a:solidFill>
              <a:srgbClr val="D25C5C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073101" y="4999303"/>
            <a:ext cx="5804252" cy="89313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10557" rIns="0" bIns="0" rtlCol="0">
            <a:spAutoFit/>
          </a:bodyPr>
          <a:lstStyle/>
          <a:p>
            <a:pPr marL="362190" marR="483111">
              <a:spcBef>
                <a:spcPts val="871"/>
              </a:spcBef>
            </a:pP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Is</a:t>
            </a:r>
            <a:r>
              <a:rPr sz="2539" spc="-23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dit</a:t>
            </a:r>
            <a:r>
              <a:rPr sz="2539" spc="-23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bevorderend</a:t>
            </a:r>
            <a:r>
              <a:rPr sz="2539" spc="-23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of</a:t>
            </a:r>
            <a:r>
              <a:rPr sz="2539" spc="-23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belemmerend </a:t>
            </a:r>
            <a:r>
              <a:rPr sz="2539" spc="-598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voor</a:t>
            </a:r>
            <a:r>
              <a:rPr sz="2539" spc="-5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je</a:t>
            </a:r>
            <a:r>
              <a:rPr sz="2539" spc="-5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studievoortgang?</a:t>
            </a:r>
            <a:endParaRPr sz="2539">
              <a:latin typeface="Brandon Text Medium"/>
              <a:cs typeface="Brandon Text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2486" y="5411281"/>
            <a:ext cx="1410180" cy="747108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34549">
              <a:spcBef>
                <a:spcPts val="113"/>
              </a:spcBef>
            </a:pPr>
            <a:r>
              <a:rPr sz="7141" spc="-1203" baseline="25925" dirty="0">
                <a:solidFill>
                  <a:srgbClr val="CD5C5C"/>
                </a:solidFill>
                <a:latin typeface="Brandon Text Medium"/>
                <a:cs typeface="Brandon Text Medium"/>
              </a:rPr>
              <a:t>U</a:t>
            </a:r>
            <a:r>
              <a:rPr sz="3990" spc="-803" dirty="0">
                <a:solidFill>
                  <a:srgbClr val="FFFFFF"/>
                </a:solidFill>
                <a:latin typeface="Brandon Text Regular"/>
                <a:cs typeface="Brandon Text Regular"/>
              </a:rPr>
              <a:t>s</a:t>
            </a:r>
            <a:r>
              <a:rPr sz="7141" spc="-1203" baseline="25925" dirty="0">
                <a:solidFill>
                  <a:srgbClr val="CD5C5C"/>
                </a:solidFill>
                <a:latin typeface="Brandon Text Medium"/>
                <a:cs typeface="Brandon Text Medium"/>
              </a:rPr>
              <a:t>D</a:t>
            </a:r>
            <a:r>
              <a:rPr sz="3990" spc="-803" dirty="0">
                <a:solidFill>
                  <a:srgbClr val="FFFFFF"/>
                </a:solidFill>
                <a:latin typeface="Brandon Text Regular"/>
                <a:cs typeface="Brandon Text Regular"/>
              </a:rPr>
              <a:t>p</a:t>
            </a:r>
            <a:r>
              <a:rPr sz="7141" spc="-1203" baseline="25925" dirty="0">
                <a:solidFill>
                  <a:srgbClr val="CD5C5C"/>
                </a:solidFill>
                <a:latin typeface="Brandon Text Medium"/>
                <a:cs typeface="Brandon Text Medium"/>
              </a:rPr>
              <a:t>L</a:t>
            </a:r>
            <a:r>
              <a:rPr sz="3990" spc="-803" dirty="0">
                <a:solidFill>
                  <a:srgbClr val="FFFFFF"/>
                </a:solidFill>
                <a:latin typeface="Brandon Text Regular"/>
                <a:cs typeface="Brandon Text Regular"/>
              </a:rPr>
              <a:t>el</a:t>
            </a:r>
            <a:endParaRPr sz="3990">
              <a:latin typeface="Brandon Text Regular"/>
              <a:cs typeface="Brandon Text Regular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885269" y="5198604"/>
            <a:ext cx="1035898" cy="609792"/>
            <a:chOff x="8422644" y="5732905"/>
            <a:chExt cx="1142365" cy="672465"/>
          </a:xfrm>
        </p:grpSpPr>
        <p:sp>
          <p:nvSpPr>
            <p:cNvPr id="8" name="object 8"/>
            <p:cNvSpPr/>
            <p:nvPr/>
          </p:nvSpPr>
          <p:spPr>
            <a:xfrm>
              <a:off x="8837575" y="5741719"/>
              <a:ext cx="485140" cy="314325"/>
            </a:xfrm>
            <a:custGeom>
              <a:avLst/>
              <a:gdLst/>
              <a:ahLst/>
              <a:cxnLst/>
              <a:rect l="l" t="t" r="r" b="b"/>
              <a:pathLst>
                <a:path w="485140" h="314325">
                  <a:moveTo>
                    <a:pt x="0" y="313728"/>
                  </a:moveTo>
                  <a:lnTo>
                    <a:pt x="3170" y="262840"/>
                  </a:lnTo>
                  <a:lnTo>
                    <a:pt x="12351" y="214566"/>
                  </a:lnTo>
                  <a:lnTo>
                    <a:pt x="27042" y="169552"/>
                  </a:lnTo>
                  <a:lnTo>
                    <a:pt x="46744" y="128444"/>
                  </a:lnTo>
                  <a:lnTo>
                    <a:pt x="70959" y="91889"/>
                  </a:lnTo>
                  <a:lnTo>
                    <a:pt x="99188" y="60531"/>
                  </a:lnTo>
                  <a:lnTo>
                    <a:pt x="130932" y="35017"/>
                  </a:lnTo>
                  <a:lnTo>
                    <a:pt x="165692" y="15994"/>
                  </a:lnTo>
                  <a:lnTo>
                    <a:pt x="202969" y="4106"/>
                  </a:lnTo>
                  <a:lnTo>
                    <a:pt x="242265" y="0"/>
                  </a:lnTo>
                  <a:lnTo>
                    <a:pt x="281563" y="4106"/>
                  </a:lnTo>
                  <a:lnTo>
                    <a:pt x="318842" y="15994"/>
                  </a:lnTo>
                  <a:lnTo>
                    <a:pt x="353603" y="35017"/>
                  </a:lnTo>
                  <a:lnTo>
                    <a:pt x="385347" y="60531"/>
                  </a:lnTo>
                  <a:lnTo>
                    <a:pt x="413575" y="91889"/>
                  </a:lnTo>
                  <a:lnTo>
                    <a:pt x="437789" y="128444"/>
                  </a:lnTo>
                  <a:lnTo>
                    <a:pt x="457490" y="169552"/>
                  </a:lnTo>
                  <a:lnTo>
                    <a:pt x="472180" y="214566"/>
                  </a:lnTo>
                  <a:lnTo>
                    <a:pt x="481359" y="262840"/>
                  </a:lnTo>
                  <a:lnTo>
                    <a:pt x="484530" y="313728"/>
                  </a:lnTo>
                </a:path>
              </a:pathLst>
            </a:custGeom>
            <a:ln w="17627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09996" y="5935863"/>
              <a:ext cx="108635" cy="18351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72722" y="5945882"/>
              <a:ext cx="87680" cy="19110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22610" y="6163222"/>
              <a:ext cx="241922" cy="24193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427050" y="5978339"/>
              <a:ext cx="342900" cy="132080"/>
            </a:xfrm>
            <a:custGeom>
              <a:avLst/>
              <a:gdLst/>
              <a:ahLst/>
              <a:cxnLst/>
              <a:rect l="l" t="t" r="r" b="b"/>
              <a:pathLst>
                <a:path w="342900" h="132079">
                  <a:moveTo>
                    <a:pt x="170764" y="0"/>
                  </a:moveTo>
                  <a:lnTo>
                    <a:pt x="0" y="0"/>
                  </a:lnTo>
                  <a:lnTo>
                    <a:pt x="6749" y="71316"/>
                  </a:lnTo>
                  <a:lnTo>
                    <a:pt x="25155" y="110863"/>
                  </a:lnTo>
                  <a:lnTo>
                    <a:pt x="52452" y="127842"/>
                  </a:lnTo>
                  <a:lnTo>
                    <a:pt x="85877" y="131457"/>
                  </a:lnTo>
                  <a:lnTo>
                    <a:pt x="119309" y="128335"/>
                  </a:lnTo>
                  <a:lnTo>
                    <a:pt x="146610" y="112177"/>
                  </a:lnTo>
                  <a:lnTo>
                    <a:pt x="165017" y="72795"/>
                  </a:lnTo>
                  <a:lnTo>
                    <a:pt x="171255" y="5526"/>
                  </a:lnTo>
                  <a:lnTo>
                    <a:pt x="170764" y="0"/>
                  </a:lnTo>
                  <a:close/>
                </a:path>
                <a:path w="342900" h="132079">
                  <a:moveTo>
                    <a:pt x="342531" y="0"/>
                  </a:moveTo>
                  <a:lnTo>
                    <a:pt x="171767" y="0"/>
                  </a:lnTo>
                  <a:lnTo>
                    <a:pt x="171255" y="5526"/>
                  </a:lnTo>
                  <a:lnTo>
                    <a:pt x="177514" y="75998"/>
                  </a:lnTo>
                  <a:lnTo>
                    <a:pt x="195921" y="115025"/>
                  </a:lnTo>
                  <a:lnTo>
                    <a:pt x="223222" y="129403"/>
                  </a:lnTo>
                  <a:lnTo>
                    <a:pt x="256654" y="131457"/>
                  </a:lnTo>
                  <a:lnTo>
                    <a:pt x="290084" y="129239"/>
                  </a:lnTo>
                  <a:lnTo>
                    <a:pt x="317380" y="114587"/>
                  </a:lnTo>
                  <a:lnTo>
                    <a:pt x="335783" y="75506"/>
                  </a:lnTo>
                  <a:lnTo>
                    <a:pt x="342531" y="0"/>
                  </a:lnTo>
                  <a:close/>
                </a:path>
                <a:path w="342900" h="132079">
                  <a:moveTo>
                    <a:pt x="171767" y="0"/>
                  </a:moveTo>
                  <a:lnTo>
                    <a:pt x="170764" y="0"/>
                  </a:lnTo>
                  <a:lnTo>
                    <a:pt x="171255" y="5526"/>
                  </a:lnTo>
                  <a:lnTo>
                    <a:pt x="1717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3" name="object 13"/>
            <p:cNvSpPr/>
            <p:nvPr/>
          </p:nvSpPr>
          <p:spPr>
            <a:xfrm>
              <a:off x="8427050" y="5978339"/>
              <a:ext cx="342900" cy="132080"/>
            </a:xfrm>
            <a:custGeom>
              <a:avLst/>
              <a:gdLst/>
              <a:ahLst/>
              <a:cxnLst/>
              <a:rect l="l" t="t" r="r" b="b"/>
              <a:pathLst>
                <a:path w="342900" h="132079">
                  <a:moveTo>
                    <a:pt x="171767" y="0"/>
                  </a:moveTo>
                  <a:lnTo>
                    <a:pt x="165017" y="72795"/>
                  </a:lnTo>
                  <a:lnTo>
                    <a:pt x="146610" y="112177"/>
                  </a:lnTo>
                  <a:lnTo>
                    <a:pt x="119309" y="128335"/>
                  </a:lnTo>
                  <a:lnTo>
                    <a:pt x="85877" y="131457"/>
                  </a:lnTo>
                  <a:lnTo>
                    <a:pt x="52452" y="127842"/>
                  </a:lnTo>
                  <a:lnTo>
                    <a:pt x="25155" y="110863"/>
                  </a:lnTo>
                  <a:lnTo>
                    <a:pt x="6749" y="71316"/>
                  </a:lnTo>
                  <a:lnTo>
                    <a:pt x="0" y="0"/>
                  </a:lnTo>
                  <a:lnTo>
                    <a:pt x="342531" y="0"/>
                  </a:lnTo>
                  <a:lnTo>
                    <a:pt x="335783" y="75506"/>
                  </a:lnTo>
                  <a:lnTo>
                    <a:pt x="317380" y="114587"/>
                  </a:lnTo>
                  <a:lnTo>
                    <a:pt x="290084" y="129239"/>
                  </a:lnTo>
                  <a:lnTo>
                    <a:pt x="256654" y="131457"/>
                  </a:lnTo>
                  <a:lnTo>
                    <a:pt x="223222" y="129403"/>
                  </a:lnTo>
                  <a:lnTo>
                    <a:pt x="195921" y="115025"/>
                  </a:lnTo>
                  <a:lnTo>
                    <a:pt x="177514" y="75998"/>
                  </a:lnTo>
                  <a:lnTo>
                    <a:pt x="170764" y="0"/>
                  </a:lnTo>
                </a:path>
              </a:pathLst>
            </a:custGeom>
            <a:ln w="8813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spc="-118" dirty="0"/>
              <a:t>3.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body" idx="4294967295"/>
          </p:nvPr>
        </p:nvSpPr>
        <p:spPr>
          <a:xfrm>
            <a:off x="2073101" y="1655763"/>
            <a:ext cx="7046913" cy="1869507"/>
          </a:xfrm>
          <a:prstGeom prst="rect">
            <a:avLst/>
          </a:prstGeom>
        </p:spPr>
        <p:txBody>
          <a:bodyPr vert="horz" wrap="square" lIns="0" tIns="274087" rIns="0" bIns="0" rtlCol="0">
            <a:spAutoFit/>
          </a:bodyPr>
          <a:lstStyle/>
          <a:p>
            <a:pPr marL="0" marR="4607" indent="0">
              <a:lnSpc>
                <a:spcPct val="100000"/>
              </a:lnSpc>
              <a:spcBef>
                <a:spcPts val="91"/>
              </a:spcBef>
              <a:buNone/>
            </a:pPr>
            <a:r>
              <a:rPr sz="3450" dirty="0">
                <a:latin typeface="Brandon Text Medium"/>
              </a:rPr>
              <a:t>Je</a:t>
            </a:r>
            <a:r>
              <a:rPr sz="3450" spc="-18" dirty="0">
                <a:latin typeface="Brandon Text Medium"/>
              </a:rPr>
              <a:t> </a:t>
            </a:r>
            <a:r>
              <a:rPr sz="3450" dirty="0">
                <a:latin typeface="Brandon Text Medium"/>
              </a:rPr>
              <a:t>moet</a:t>
            </a:r>
            <a:r>
              <a:rPr sz="3450" spc="-14" dirty="0">
                <a:latin typeface="Brandon Text Medium"/>
              </a:rPr>
              <a:t> </a:t>
            </a:r>
            <a:r>
              <a:rPr sz="3450" dirty="0">
                <a:latin typeface="Brandon Text Medium"/>
              </a:rPr>
              <a:t>een</a:t>
            </a:r>
            <a:r>
              <a:rPr sz="3450" spc="-14" dirty="0">
                <a:latin typeface="Brandon Text Medium"/>
              </a:rPr>
              <a:t> </a:t>
            </a:r>
            <a:r>
              <a:rPr sz="3450" dirty="0">
                <a:latin typeface="Brandon Text Medium"/>
              </a:rPr>
              <a:t>presentatie</a:t>
            </a:r>
            <a:r>
              <a:rPr sz="3450" spc="-18" dirty="0">
                <a:latin typeface="Brandon Text Medium"/>
              </a:rPr>
              <a:t> </a:t>
            </a:r>
            <a:r>
              <a:rPr sz="3450" dirty="0">
                <a:latin typeface="Brandon Text Medium"/>
              </a:rPr>
              <a:t>geven</a:t>
            </a:r>
            <a:r>
              <a:rPr sz="3450" spc="-14" dirty="0">
                <a:latin typeface="Brandon Text Medium"/>
              </a:rPr>
              <a:t> </a:t>
            </a:r>
            <a:r>
              <a:rPr sz="3450" dirty="0">
                <a:latin typeface="Brandon Text Medium"/>
              </a:rPr>
              <a:t>en</a:t>
            </a:r>
            <a:r>
              <a:rPr sz="3450" spc="-14" dirty="0">
                <a:latin typeface="Brandon Text Medium"/>
              </a:rPr>
              <a:t> </a:t>
            </a:r>
            <a:r>
              <a:rPr sz="3450" dirty="0">
                <a:latin typeface="Brandon Text Medium"/>
              </a:rPr>
              <a:t>mag </a:t>
            </a:r>
            <a:r>
              <a:rPr sz="3450" spc="-821" dirty="0">
                <a:latin typeface="Brandon Text Medium"/>
              </a:rPr>
              <a:t> </a:t>
            </a:r>
            <a:r>
              <a:rPr sz="3450" dirty="0">
                <a:latin typeface="Brandon Text Medium"/>
              </a:rPr>
              <a:t>alleen Powerpoint gebruiken als </a:t>
            </a:r>
            <a:r>
              <a:rPr sz="3450" spc="5" dirty="0">
                <a:latin typeface="Brandon Text Medium"/>
              </a:rPr>
              <a:t> </a:t>
            </a:r>
            <a:r>
              <a:rPr sz="3450" dirty="0">
                <a:latin typeface="Brandon Text Medium"/>
              </a:rPr>
              <a:t>ondersteunend</a:t>
            </a:r>
            <a:r>
              <a:rPr sz="3450" spc="-5" dirty="0">
                <a:latin typeface="Brandon Text Medium"/>
              </a:rPr>
              <a:t> </a:t>
            </a:r>
            <a:r>
              <a:rPr sz="3450" dirty="0">
                <a:latin typeface="Brandon Text Medium"/>
              </a:rPr>
              <a:t>middel.</a:t>
            </a:r>
          </a:p>
        </p:txBody>
      </p:sp>
      <p:sp>
        <p:nvSpPr>
          <p:cNvPr id="15" name="object 15"/>
          <p:cNvSpPr/>
          <p:nvPr/>
        </p:nvSpPr>
        <p:spPr>
          <a:xfrm>
            <a:off x="9328415" y="1"/>
            <a:ext cx="829179" cy="1164881"/>
          </a:xfrm>
          <a:custGeom>
            <a:avLst/>
            <a:gdLst/>
            <a:ahLst/>
            <a:cxnLst/>
            <a:rect l="l" t="t" r="r" b="b"/>
            <a:pathLst>
              <a:path w="914400" h="1284605">
                <a:moveTo>
                  <a:pt x="914400" y="0"/>
                </a:moveTo>
                <a:lnTo>
                  <a:pt x="0" y="0"/>
                </a:lnTo>
                <a:lnTo>
                  <a:pt x="0" y="1284020"/>
                </a:lnTo>
                <a:lnTo>
                  <a:pt x="914400" y="1284020"/>
                </a:lnTo>
                <a:lnTo>
                  <a:pt x="914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3873" y="5513705"/>
            <a:ext cx="103647" cy="103647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0" y="11430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D25C5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2097400" y="1"/>
            <a:ext cx="829179" cy="1164881"/>
          </a:xfrm>
          <a:custGeom>
            <a:avLst/>
            <a:gdLst/>
            <a:ahLst/>
            <a:cxnLst/>
            <a:rect l="l" t="t" r="r" b="b"/>
            <a:pathLst>
              <a:path w="914400" h="1284605">
                <a:moveTo>
                  <a:pt x="914400" y="0"/>
                </a:moveTo>
                <a:lnTo>
                  <a:pt x="0" y="0"/>
                </a:lnTo>
                <a:lnTo>
                  <a:pt x="0" y="1284020"/>
                </a:lnTo>
                <a:lnTo>
                  <a:pt x="914400" y="1284020"/>
                </a:lnTo>
                <a:lnTo>
                  <a:pt x="914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8743522" y="5235204"/>
            <a:ext cx="570060" cy="295971"/>
          </a:xfrm>
          <a:custGeom>
            <a:avLst/>
            <a:gdLst/>
            <a:ahLst/>
            <a:cxnLst/>
            <a:rect l="l" t="t" r="r" b="b"/>
            <a:pathLst>
              <a:path w="628650" h="326389">
                <a:moveTo>
                  <a:pt x="229831" y="260350"/>
                </a:moveTo>
                <a:lnTo>
                  <a:pt x="71843" y="260350"/>
                </a:lnTo>
                <a:lnTo>
                  <a:pt x="71843" y="193040"/>
                </a:lnTo>
                <a:lnTo>
                  <a:pt x="213245" y="193040"/>
                </a:lnTo>
                <a:lnTo>
                  <a:pt x="213245" y="127000"/>
                </a:lnTo>
                <a:lnTo>
                  <a:pt x="71843" y="127000"/>
                </a:lnTo>
                <a:lnTo>
                  <a:pt x="71843" y="66040"/>
                </a:lnTo>
                <a:lnTo>
                  <a:pt x="221538" y="66040"/>
                </a:lnTo>
                <a:lnTo>
                  <a:pt x="221538" y="0"/>
                </a:lnTo>
                <a:lnTo>
                  <a:pt x="0" y="0"/>
                </a:lnTo>
                <a:lnTo>
                  <a:pt x="0" y="66040"/>
                </a:lnTo>
                <a:lnTo>
                  <a:pt x="0" y="127000"/>
                </a:lnTo>
                <a:lnTo>
                  <a:pt x="0" y="193040"/>
                </a:lnTo>
                <a:lnTo>
                  <a:pt x="0" y="260350"/>
                </a:lnTo>
                <a:lnTo>
                  <a:pt x="0" y="326390"/>
                </a:lnTo>
                <a:lnTo>
                  <a:pt x="229831" y="326390"/>
                </a:lnTo>
                <a:lnTo>
                  <a:pt x="229831" y="260350"/>
                </a:lnTo>
                <a:close/>
              </a:path>
              <a:path w="628650" h="326389">
                <a:moveTo>
                  <a:pt x="529348" y="47523"/>
                </a:moveTo>
                <a:lnTo>
                  <a:pt x="505256" y="27711"/>
                </a:lnTo>
                <a:lnTo>
                  <a:pt x="477608" y="12750"/>
                </a:lnTo>
                <a:lnTo>
                  <a:pt x="447090" y="3302"/>
                </a:lnTo>
                <a:lnTo>
                  <a:pt x="414312" y="0"/>
                </a:lnTo>
                <a:lnTo>
                  <a:pt x="370967" y="5829"/>
                </a:lnTo>
                <a:lnTo>
                  <a:pt x="332016" y="22263"/>
                </a:lnTo>
                <a:lnTo>
                  <a:pt x="299021" y="47752"/>
                </a:lnTo>
                <a:lnTo>
                  <a:pt x="273519" y="80759"/>
                </a:lnTo>
                <a:lnTo>
                  <a:pt x="257086" y="119697"/>
                </a:lnTo>
                <a:lnTo>
                  <a:pt x="251256" y="163042"/>
                </a:lnTo>
                <a:lnTo>
                  <a:pt x="257086" y="206387"/>
                </a:lnTo>
                <a:lnTo>
                  <a:pt x="273519" y="245338"/>
                </a:lnTo>
                <a:lnTo>
                  <a:pt x="299021" y="278333"/>
                </a:lnTo>
                <a:lnTo>
                  <a:pt x="332016" y="303822"/>
                </a:lnTo>
                <a:lnTo>
                  <a:pt x="370967" y="320255"/>
                </a:lnTo>
                <a:lnTo>
                  <a:pt x="414312" y="326085"/>
                </a:lnTo>
                <a:lnTo>
                  <a:pt x="447052" y="322795"/>
                </a:lnTo>
                <a:lnTo>
                  <a:pt x="505180" y="298424"/>
                </a:lnTo>
                <a:lnTo>
                  <a:pt x="481520" y="230670"/>
                </a:lnTo>
                <a:lnTo>
                  <a:pt x="467436" y="242239"/>
                </a:lnTo>
                <a:lnTo>
                  <a:pt x="451294" y="250964"/>
                </a:lnTo>
                <a:lnTo>
                  <a:pt x="433451" y="256489"/>
                </a:lnTo>
                <a:lnTo>
                  <a:pt x="414312" y="258406"/>
                </a:lnTo>
                <a:lnTo>
                  <a:pt x="377190" y="250913"/>
                </a:lnTo>
                <a:lnTo>
                  <a:pt x="346875" y="230479"/>
                </a:lnTo>
                <a:lnTo>
                  <a:pt x="326440" y="200164"/>
                </a:lnTo>
                <a:lnTo>
                  <a:pt x="318947" y="163042"/>
                </a:lnTo>
                <a:lnTo>
                  <a:pt x="326440" y="125920"/>
                </a:lnTo>
                <a:lnTo>
                  <a:pt x="346875" y="95618"/>
                </a:lnTo>
                <a:lnTo>
                  <a:pt x="377190" y="75184"/>
                </a:lnTo>
                <a:lnTo>
                  <a:pt x="414312" y="67691"/>
                </a:lnTo>
                <a:lnTo>
                  <a:pt x="433476" y="69621"/>
                </a:lnTo>
                <a:lnTo>
                  <a:pt x="451345" y="75158"/>
                </a:lnTo>
                <a:lnTo>
                  <a:pt x="467512" y="83908"/>
                </a:lnTo>
                <a:lnTo>
                  <a:pt x="481596" y="95504"/>
                </a:lnTo>
                <a:lnTo>
                  <a:pt x="529348" y="47523"/>
                </a:lnTo>
                <a:close/>
              </a:path>
              <a:path w="628650" h="326389">
                <a:moveTo>
                  <a:pt x="628332" y="0"/>
                </a:moveTo>
                <a:lnTo>
                  <a:pt x="562521" y="0"/>
                </a:lnTo>
                <a:lnTo>
                  <a:pt x="562521" y="326174"/>
                </a:lnTo>
                <a:lnTo>
                  <a:pt x="628332" y="326174"/>
                </a:lnTo>
                <a:lnTo>
                  <a:pt x="628332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9356553" y="5235201"/>
            <a:ext cx="294819" cy="251057"/>
          </a:xfrm>
          <a:custGeom>
            <a:avLst/>
            <a:gdLst/>
            <a:ahLst/>
            <a:cxnLst/>
            <a:rect l="l" t="t" r="r" b="b"/>
            <a:pathLst>
              <a:path w="325120" h="276860">
                <a:moveTo>
                  <a:pt x="162305" y="0"/>
                </a:moveTo>
                <a:lnTo>
                  <a:pt x="119155" y="5796"/>
                </a:lnTo>
                <a:lnTo>
                  <a:pt x="80382" y="22156"/>
                </a:lnTo>
                <a:lnTo>
                  <a:pt x="47534" y="47532"/>
                </a:lnTo>
                <a:lnTo>
                  <a:pt x="22157" y="80378"/>
                </a:lnTo>
                <a:lnTo>
                  <a:pt x="5797" y="119147"/>
                </a:lnTo>
                <a:lnTo>
                  <a:pt x="0" y="162293"/>
                </a:lnTo>
                <a:lnTo>
                  <a:pt x="3273" y="194887"/>
                </a:lnTo>
                <a:lnTo>
                  <a:pt x="12665" y="225258"/>
                </a:lnTo>
                <a:lnTo>
                  <a:pt x="27528" y="252759"/>
                </a:lnTo>
                <a:lnTo>
                  <a:pt x="47218" y="276745"/>
                </a:lnTo>
                <a:lnTo>
                  <a:pt x="94983" y="229209"/>
                </a:lnTo>
                <a:lnTo>
                  <a:pt x="83468" y="215189"/>
                </a:lnTo>
                <a:lnTo>
                  <a:pt x="74777" y="199113"/>
                </a:lnTo>
                <a:lnTo>
                  <a:pt x="69287" y="181357"/>
                </a:lnTo>
                <a:lnTo>
                  <a:pt x="67373" y="162293"/>
                </a:lnTo>
                <a:lnTo>
                  <a:pt x="74834" y="125350"/>
                </a:lnTo>
                <a:lnTo>
                  <a:pt x="95180" y="95178"/>
                </a:lnTo>
                <a:lnTo>
                  <a:pt x="125355" y="74834"/>
                </a:lnTo>
                <a:lnTo>
                  <a:pt x="162305" y="67373"/>
                </a:lnTo>
                <a:lnTo>
                  <a:pt x="199256" y="74834"/>
                </a:lnTo>
                <a:lnTo>
                  <a:pt x="229431" y="95178"/>
                </a:lnTo>
                <a:lnTo>
                  <a:pt x="249777" y="125350"/>
                </a:lnTo>
                <a:lnTo>
                  <a:pt x="257238" y="162293"/>
                </a:lnTo>
                <a:lnTo>
                  <a:pt x="255316" y="181380"/>
                </a:lnTo>
                <a:lnTo>
                  <a:pt x="249807" y="199162"/>
                </a:lnTo>
                <a:lnTo>
                  <a:pt x="241095" y="215262"/>
                </a:lnTo>
                <a:lnTo>
                  <a:pt x="229565" y="229298"/>
                </a:lnTo>
                <a:lnTo>
                  <a:pt x="277304" y="276821"/>
                </a:lnTo>
                <a:lnTo>
                  <a:pt x="297029" y="252831"/>
                </a:lnTo>
                <a:lnTo>
                  <a:pt x="311921" y="225315"/>
                </a:lnTo>
                <a:lnTo>
                  <a:pt x="321331" y="194920"/>
                </a:lnTo>
                <a:lnTo>
                  <a:pt x="324611" y="162293"/>
                </a:lnTo>
                <a:lnTo>
                  <a:pt x="318814" y="119147"/>
                </a:lnTo>
                <a:lnTo>
                  <a:pt x="302451" y="80378"/>
                </a:lnTo>
                <a:lnTo>
                  <a:pt x="277072" y="47532"/>
                </a:lnTo>
                <a:lnTo>
                  <a:pt x="244223" y="22156"/>
                </a:lnTo>
                <a:lnTo>
                  <a:pt x="205452" y="5796"/>
                </a:lnTo>
                <a:lnTo>
                  <a:pt x="162305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9356458" y="5529482"/>
            <a:ext cx="294819" cy="61037"/>
          </a:xfrm>
          <a:custGeom>
            <a:avLst/>
            <a:gdLst/>
            <a:ahLst/>
            <a:cxnLst/>
            <a:rect l="l" t="t" r="r" b="b"/>
            <a:pathLst>
              <a:path w="325120" h="67310">
                <a:moveTo>
                  <a:pt x="324815" y="0"/>
                </a:moveTo>
                <a:lnTo>
                  <a:pt x="0" y="0"/>
                </a:lnTo>
                <a:lnTo>
                  <a:pt x="0" y="67309"/>
                </a:lnTo>
                <a:lnTo>
                  <a:pt x="324815" y="67309"/>
                </a:lnTo>
                <a:lnTo>
                  <a:pt x="324815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6254" y="5726527"/>
            <a:ext cx="1761995" cy="19386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979480" y="6024250"/>
            <a:ext cx="1085418" cy="13717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816" dirty="0">
                <a:solidFill>
                  <a:srgbClr val="B1B1B1"/>
                </a:solidFill>
                <a:latin typeface="Brandon Text Regular"/>
                <a:cs typeface="Brandon Text Regular"/>
              </a:rPr>
              <a:t>UDL</a:t>
            </a:r>
            <a:r>
              <a:rPr sz="816" spc="-18" dirty="0">
                <a:solidFill>
                  <a:srgbClr val="B1B1B1"/>
                </a:solidFill>
                <a:latin typeface="Brandon Text Regular"/>
                <a:cs typeface="Brandon Text Regular"/>
              </a:rPr>
              <a:t> </a:t>
            </a:r>
            <a:r>
              <a:rPr sz="816" spc="-5" dirty="0">
                <a:solidFill>
                  <a:srgbClr val="B1B1B1"/>
                </a:solidFill>
                <a:latin typeface="Brandon Text Regular"/>
                <a:cs typeface="Brandon Text Regular"/>
              </a:rPr>
              <a:t>Spel</a:t>
            </a:r>
            <a:r>
              <a:rPr sz="816" spc="-18" dirty="0">
                <a:solidFill>
                  <a:srgbClr val="B1B1B1"/>
                </a:solidFill>
                <a:latin typeface="Brandon Text Regular"/>
                <a:cs typeface="Brandon Text Regular"/>
              </a:rPr>
              <a:t> </a:t>
            </a:r>
            <a:r>
              <a:rPr sz="816" dirty="0">
                <a:solidFill>
                  <a:srgbClr val="B1B1B1"/>
                </a:solidFill>
                <a:latin typeface="Brandon Text Regular"/>
                <a:cs typeface="Brandon Text Regular"/>
              </a:rPr>
              <a:t>©</a:t>
            </a:r>
            <a:r>
              <a:rPr sz="816" spc="-18" dirty="0">
                <a:solidFill>
                  <a:srgbClr val="B1B1B1"/>
                </a:solidFill>
                <a:latin typeface="Brandon Text Regular"/>
                <a:cs typeface="Brandon Text Regular"/>
              </a:rPr>
              <a:t> </a:t>
            </a:r>
            <a:r>
              <a:rPr sz="816" spc="-5" dirty="0">
                <a:solidFill>
                  <a:srgbClr val="B1B1B1"/>
                </a:solidFill>
                <a:latin typeface="Brandon Text Regular"/>
                <a:cs typeface="Brandon Text Regular"/>
              </a:rPr>
              <a:t>ECIO</a:t>
            </a:r>
            <a:r>
              <a:rPr sz="816" spc="-18" dirty="0">
                <a:solidFill>
                  <a:srgbClr val="B1B1B1"/>
                </a:solidFill>
                <a:latin typeface="Brandon Text Regular"/>
                <a:cs typeface="Brandon Text Regular"/>
              </a:rPr>
              <a:t> </a:t>
            </a:r>
            <a:r>
              <a:rPr sz="816" dirty="0">
                <a:solidFill>
                  <a:srgbClr val="B1B1B1"/>
                </a:solidFill>
                <a:latin typeface="Brandon Text Regular"/>
                <a:cs typeface="Brandon Text Regular"/>
              </a:rPr>
              <a:t>2022</a:t>
            </a:r>
            <a:endParaRPr sz="816">
              <a:latin typeface="Brandon Text Regular"/>
              <a:cs typeface="Brandon Text Regula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15052" y="4925595"/>
            <a:ext cx="2668344" cy="76510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dirty="0">
                <a:solidFill>
                  <a:srgbClr val="1D1D1B"/>
                </a:solidFill>
                <a:latin typeface="Brandon Text Medium"/>
                <a:cs typeface="Brandon Text Medium"/>
              </a:rPr>
              <a:t>Denk</a:t>
            </a:r>
            <a:r>
              <a:rPr sz="1632" spc="-41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1632" dirty="0">
                <a:solidFill>
                  <a:srgbClr val="1D1D1B"/>
                </a:solidFill>
                <a:latin typeface="Brandon Text Medium"/>
                <a:cs typeface="Brandon Text Medium"/>
              </a:rPr>
              <a:t>aan:</a:t>
            </a:r>
            <a:endParaRPr sz="1632">
              <a:latin typeface="Brandon Text Medium"/>
              <a:cs typeface="Brandon Text Medium"/>
            </a:endParaRPr>
          </a:p>
          <a:p>
            <a:pPr marL="426105" marR="4607"/>
            <a:r>
              <a:rPr sz="1632" dirty="0">
                <a:solidFill>
                  <a:srgbClr val="1D1D1B"/>
                </a:solidFill>
                <a:latin typeface="Brandon Text Medium"/>
                <a:cs typeface="Brandon Text Medium"/>
              </a:rPr>
              <a:t>Digitale</a:t>
            </a:r>
            <a:r>
              <a:rPr sz="1632" spc="-91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1632" dirty="0">
                <a:solidFill>
                  <a:srgbClr val="1D1D1B"/>
                </a:solidFill>
                <a:latin typeface="Brandon Text Medium"/>
                <a:cs typeface="Brandon Text Medium"/>
              </a:rPr>
              <a:t>toegankelijkheid  Keuzevrijheid</a:t>
            </a:r>
            <a:endParaRPr sz="1632">
              <a:latin typeface="Brandon Text Medium"/>
              <a:cs typeface="Brandon Text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15052" y="2059177"/>
            <a:ext cx="6038610" cy="118387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spcBef>
                <a:spcPts val="91"/>
              </a:spcBef>
            </a:pP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J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e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moe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t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ee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n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presentati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e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geve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n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e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n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ma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g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alleen  Powerpoin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t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gebruike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n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al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s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ondersteunend  middel.</a:t>
            </a:r>
            <a:endParaRPr sz="2539">
              <a:latin typeface="Brandon Text Medium"/>
              <a:cs typeface="Brandon Text Medium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spc="-118" dirty="0"/>
              <a:t>3.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47607" y="4377419"/>
            <a:ext cx="9695634" cy="2478323"/>
            <a:chOff x="0" y="4827320"/>
            <a:chExt cx="10692130" cy="2733040"/>
          </a:xfrm>
        </p:grpSpPr>
        <p:sp>
          <p:nvSpPr>
            <p:cNvPr id="3" name="object 3"/>
            <p:cNvSpPr/>
            <p:nvPr/>
          </p:nvSpPr>
          <p:spPr>
            <a:xfrm>
              <a:off x="0" y="4941620"/>
              <a:ext cx="10692130" cy="2618740"/>
            </a:xfrm>
            <a:custGeom>
              <a:avLst/>
              <a:gdLst/>
              <a:ahLst/>
              <a:cxnLst/>
              <a:rect l="l" t="t" r="r" b="b"/>
              <a:pathLst>
                <a:path w="10692130" h="2618740">
                  <a:moveTo>
                    <a:pt x="10692003" y="0"/>
                  </a:moveTo>
                  <a:lnTo>
                    <a:pt x="0" y="0"/>
                  </a:lnTo>
                  <a:lnTo>
                    <a:pt x="0" y="2618384"/>
                  </a:lnTo>
                  <a:lnTo>
                    <a:pt x="10692003" y="2618384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B7DBBD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827320"/>
              <a:ext cx="7311390" cy="228600"/>
            </a:xfrm>
            <a:custGeom>
              <a:avLst/>
              <a:gdLst/>
              <a:ahLst/>
              <a:cxnLst/>
              <a:rect l="l" t="t" r="r" b="b"/>
              <a:pathLst>
                <a:path w="7311390" h="228600">
                  <a:moveTo>
                    <a:pt x="7311135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7311135" y="228600"/>
                  </a:lnTo>
                  <a:lnTo>
                    <a:pt x="7311135" y="0"/>
                  </a:lnTo>
                  <a:close/>
                </a:path>
              </a:pathLst>
            </a:custGeom>
            <a:solidFill>
              <a:srgbClr val="D25C5C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073101" y="4999303"/>
            <a:ext cx="5804252" cy="89313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10557" rIns="0" bIns="0" rtlCol="0">
            <a:spAutoFit/>
          </a:bodyPr>
          <a:lstStyle/>
          <a:p>
            <a:pPr marL="362190" marR="483111">
              <a:spcBef>
                <a:spcPts val="871"/>
              </a:spcBef>
            </a:pP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Is</a:t>
            </a:r>
            <a:r>
              <a:rPr sz="2539" spc="-23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dit</a:t>
            </a:r>
            <a:r>
              <a:rPr sz="2539" spc="-23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bevorderend</a:t>
            </a:r>
            <a:r>
              <a:rPr sz="2539" spc="-23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of</a:t>
            </a:r>
            <a:r>
              <a:rPr sz="2539" spc="-23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belemmerend </a:t>
            </a:r>
            <a:r>
              <a:rPr sz="2539" spc="-598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voor</a:t>
            </a:r>
            <a:r>
              <a:rPr sz="2539" spc="-5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je</a:t>
            </a:r>
            <a:r>
              <a:rPr sz="2539" spc="-5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studievoortgang?</a:t>
            </a:r>
            <a:endParaRPr sz="2539">
              <a:latin typeface="Brandon Text Medium"/>
              <a:cs typeface="Brandon Text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2486" y="5411281"/>
            <a:ext cx="1410180" cy="747108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34549">
              <a:spcBef>
                <a:spcPts val="113"/>
              </a:spcBef>
            </a:pPr>
            <a:r>
              <a:rPr sz="7141" spc="-1203" baseline="25925" dirty="0">
                <a:solidFill>
                  <a:srgbClr val="CD5C5C"/>
                </a:solidFill>
                <a:latin typeface="Brandon Text Medium"/>
                <a:cs typeface="Brandon Text Medium"/>
              </a:rPr>
              <a:t>U</a:t>
            </a:r>
            <a:r>
              <a:rPr sz="3990" spc="-803" dirty="0">
                <a:solidFill>
                  <a:srgbClr val="FFFFFF"/>
                </a:solidFill>
                <a:latin typeface="Brandon Text Regular"/>
                <a:cs typeface="Brandon Text Regular"/>
              </a:rPr>
              <a:t>s</a:t>
            </a:r>
            <a:r>
              <a:rPr sz="7141" spc="-1203" baseline="25925" dirty="0">
                <a:solidFill>
                  <a:srgbClr val="CD5C5C"/>
                </a:solidFill>
                <a:latin typeface="Brandon Text Medium"/>
                <a:cs typeface="Brandon Text Medium"/>
              </a:rPr>
              <a:t>D</a:t>
            </a:r>
            <a:r>
              <a:rPr sz="3990" spc="-803" dirty="0">
                <a:solidFill>
                  <a:srgbClr val="FFFFFF"/>
                </a:solidFill>
                <a:latin typeface="Brandon Text Regular"/>
                <a:cs typeface="Brandon Text Regular"/>
              </a:rPr>
              <a:t>p</a:t>
            </a:r>
            <a:r>
              <a:rPr sz="7141" spc="-1203" baseline="25925" dirty="0">
                <a:solidFill>
                  <a:srgbClr val="CD5C5C"/>
                </a:solidFill>
                <a:latin typeface="Brandon Text Medium"/>
                <a:cs typeface="Brandon Text Medium"/>
              </a:rPr>
              <a:t>L</a:t>
            </a:r>
            <a:r>
              <a:rPr sz="3990" spc="-803" dirty="0">
                <a:solidFill>
                  <a:srgbClr val="FFFFFF"/>
                </a:solidFill>
                <a:latin typeface="Brandon Text Regular"/>
                <a:cs typeface="Brandon Text Regular"/>
              </a:rPr>
              <a:t>el</a:t>
            </a:r>
            <a:endParaRPr sz="3990">
              <a:latin typeface="Brandon Text Regular"/>
              <a:cs typeface="Brandon Text Regular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885269" y="5198604"/>
            <a:ext cx="1035898" cy="609792"/>
            <a:chOff x="8422644" y="5732905"/>
            <a:chExt cx="1142365" cy="672465"/>
          </a:xfrm>
        </p:grpSpPr>
        <p:sp>
          <p:nvSpPr>
            <p:cNvPr id="8" name="object 8"/>
            <p:cNvSpPr/>
            <p:nvPr/>
          </p:nvSpPr>
          <p:spPr>
            <a:xfrm>
              <a:off x="8837575" y="5741719"/>
              <a:ext cx="485140" cy="314325"/>
            </a:xfrm>
            <a:custGeom>
              <a:avLst/>
              <a:gdLst/>
              <a:ahLst/>
              <a:cxnLst/>
              <a:rect l="l" t="t" r="r" b="b"/>
              <a:pathLst>
                <a:path w="485140" h="314325">
                  <a:moveTo>
                    <a:pt x="0" y="313728"/>
                  </a:moveTo>
                  <a:lnTo>
                    <a:pt x="3170" y="262840"/>
                  </a:lnTo>
                  <a:lnTo>
                    <a:pt x="12351" y="214566"/>
                  </a:lnTo>
                  <a:lnTo>
                    <a:pt x="27042" y="169552"/>
                  </a:lnTo>
                  <a:lnTo>
                    <a:pt x="46744" y="128444"/>
                  </a:lnTo>
                  <a:lnTo>
                    <a:pt x="70959" y="91889"/>
                  </a:lnTo>
                  <a:lnTo>
                    <a:pt x="99188" y="60531"/>
                  </a:lnTo>
                  <a:lnTo>
                    <a:pt x="130932" y="35017"/>
                  </a:lnTo>
                  <a:lnTo>
                    <a:pt x="165692" y="15994"/>
                  </a:lnTo>
                  <a:lnTo>
                    <a:pt x="202969" y="4106"/>
                  </a:lnTo>
                  <a:lnTo>
                    <a:pt x="242265" y="0"/>
                  </a:lnTo>
                  <a:lnTo>
                    <a:pt x="281563" y="4106"/>
                  </a:lnTo>
                  <a:lnTo>
                    <a:pt x="318842" y="15994"/>
                  </a:lnTo>
                  <a:lnTo>
                    <a:pt x="353603" y="35017"/>
                  </a:lnTo>
                  <a:lnTo>
                    <a:pt x="385347" y="60531"/>
                  </a:lnTo>
                  <a:lnTo>
                    <a:pt x="413575" y="91889"/>
                  </a:lnTo>
                  <a:lnTo>
                    <a:pt x="437789" y="128444"/>
                  </a:lnTo>
                  <a:lnTo>
                    <a:pt x="457490" y="169552"/>
                  </a:lnTo>
                  <a:lnTo>
                    <a:pt x="472180" y="214566"/>
                  </a:lnTo>
                  <a:lnTo>
                    <a:pt x="481359" y="262840"/>
                  </a:lnTo>
                  <a:lnTo>
                    <a:pt x="484530" y="313728"/>
                  </a:lnTo>
                </a:path>
              </a:pathLst>
            </a:custGeom>
            <a:ln w="17627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09996" y="5935863"/>
              <a:ext cx="108635" cy="18351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72722" y="5945882"/>
              <a:ext cx="87680" cy="19110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22610" y="6163222"/>
              <a:ext cx="241922" cy="24193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427050" y="5978339"/>
              <a:ext cx="342900" cy="132080"/>
            </a:xfrm>
            <a:custGeom>
              <a:avLst/>
              <a:gdLst/>
              <a:ahLst/>
              <a:cxnLst/>
              <a:rect l="l" t="t" r="r" b="b"/>
              <a:pathLst>
                <a:path w="342900" h="132079">
                  <a:moveTo>
                    <a:pt x="170764" y="0"/>
                  </a:moveTo>
                  <a:lnTo>
                    <a:pt x="0" y="0"/>
                  </a:lnTo>
                  <a:lnTo>
                    <a:pt x="6749" y="71316"/>
                  </a:lnTo>
                  <a:lnTo>
                    <a:pt x="25155" y="110863"/>
                  </a:lnTo>
                  <a:lnTo>
                    <a:pt x="52452" y="127842"/>
                  </a:lnTo>
                  <a:lnTo>
                    <a:pt x="85877" y="131457"/>
                  </a:lnTo>
                  <a:lnTo>
                    <a:pt x="119309" y="128335"/>
                  </a:lnTo>
                  <a:lnTo>
                    <a:pt x="146610" y="112177"/>
                  </a:lnTo>
                  <a:lnTo>
                    <a:pt x="165017" y="72795"/>
                  </a:lnTo>
                  <a:lnTo>
                    <a:pt x="171255" y="5526"/>
                  </a:lnTo>
                  <a:lnTo>
                    <a:pt x="170764" y="0"/>
                  </a:lnTo>
                  <a:close/>
                </a:path>
                <a:path w="342900" h="132079">
                  <a:moveTo>
                    <a:pt x="342531" y="0"/>
                  </a:moveTo>
                  <a:lnTo>
                    <a:pt x="171767" y="0"/>
                  </a:lnTo>
                  <a:lnTo>
                    <a:pt x="171255" y="5526"/>
                  </a:lnTo>
                  <a:lnTo>
                    <a:pt x="177514" y="75998"/>
                  </a:lnTo>
                  <a:lnTo>
                    <a:pt x="195921" y="115025"/>
                  </a:lnTo>
                  <a:lnTo>
                    <a:pt x="223222" y="129403"/>
                  </a:lnTo>
                  <a:lnTo>
                    <a:pt x="256654" y="131457"/>
                  </a:lnTo>
                  <a:lnTo>
                    <a:pt x="290084" y="129239"/>
                  </a:lnTo>
                  <a:lnTo>
                    <a:pt x="317380" y="114587"/>
                  </a:lnTo>
                  <a:lnTo>
                    <a:pt x="335783" y="75506"/>
                  </a:lnTo>
                  <a:lnTo>
                    <a:pt x="342531" y="0"/>
                  </a:lnTo>
                  <a:close/>
                </a:path>
                <a:path w="342900" h="132079">
                  <a:moveTo>
                    <a:pt x="171767" y="0"/>
                  </a:moveTo>
                  <a:lnTo>
                    <a:pt x="170764" y="0"/>
                  </a:lnTo>
                  <a:lnTo>
                    <a:pt x="171255" y="5526"/>
                  </a:lnTo>
                  <a:lnTo>
                    <a:pt x="1717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3" name="object 13"/>
            <p:cNvSpPr/>
            <p:nvPr/>
          </p:nvSpPr>
          <p:spPr>
            <a:xfrm>
              <a:off x="8427050" y="5978339"/>
              <a:ext cx="342900" cy="132080"/>
            </a:xfrm>
            <a:custGeom>
              <a:avLst/>
              <a:gdLst/>
              <a:ahLst/>
              <a:cxnLst/>
              <a:rect l="l" t="t" r="r" b="b"/>
              <a:pathLst>
                <a:path w="342900" h="132079">
                  <a:moveTo>
                    <a:pt x="171767" y="0"/>
                  </a:moveTo>
                  <a:lnTo>
                    <a:pt x="165017" y="72795"/>
                  </a:lnTo>
                  <a:lnTo>
                    <a:pt x="146610" y="112177"/>
                  </a:lnTo>
                  <a:lnTo>
                    <a:pt x="119309" y="128335"/>
                  </a:lnTo>
                  <a:lnTo>
                    <a:pt x="85877" y="131457"/>
                  </a:lnTo>
                  <a:lnTo>
                    <a:pt x="52452" y="127842"/>
                  </a:lnTo>
                  <a:lnTo>
                    <a:pt x="25155" y="110863"/>
                  </a:lnTo>
                  <a:lnTo>
                    <a:pt x="6749" y="71316"/>
                  </a:lnTo>
                  <a:lnTo>
                    <a:pt x="0" y="0"/>
                  </a:lnTo>
                  <a:lnTo>
                    <a:pt x="342531" y="0"/>
                  </a:lnTo>
                  <a:lnTo>
                    <a:pt x="335783" y="75506"/>
                  </a:lnTo>
                  <a:lnTo>
                    <a:pt x="317380" y="114587"/>
                  </a:lnTo>
                  <a:lnTo>
                    <a:pt x="290084" y="129239"/>
                  </a:lnTo>
                  <a:lnTo>
                    <a:pt x="256654" y="131457"/>
                  </a:lnTo>
                  <a:lnTo>
                    <a:pt x="223222" y="129403"/>
                  </a:lnTo>
                  <a:lnTo>
                    <a:pt x="195921" y="115025"/>
                  </a:lnTo>
                  <a:lnTo>
                    <a:pt x="177514" y="75998"/>
                  </a:lnTo>
                  <a:lnTo>
                    <a:pt x="170764" y="0"/>
                  </a:lnTo>
                </a:path>
              </a:pathLst>
            </a:custGeom>
            <a:ln w="8813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061575" y="1846124"/>
            <a:ext cx="7645144" cy="160244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spcBef>
                <a:spcPts val="91"/>
              </a:spcBef>
            </a:pPr>
            <a:r>
              <a:rPr sz="3446" spc="-73" dirty="0">
                <a:solidFill>
                  <a:srgbClr val="1D1D1B"/>
                </a:solidFill>
                <a:latin typeface="Brandon Text Medium"/>
                <a:cs typeface="Brandon Text Medium"/>
              </a:rPr>
              <a:t>J</a:t>
            </a:r>
            <a:r>
              <a:rPr sz="3446" dirty="0">
                <a:solidFill>
                  <a:srgbClr val="1D1D1B"/>
                </a:solidFill>
                <a:latin typeface="Brandon Text Medium"/>
                <a:cs typeface="Brandon Text Medium"/>
              </a:rPr>
              <a:t>e</a:t>
            </a:r>
            <a:r>
              <a:rPr sz="3446" spc="-145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3446" spc="-73" dirty="0">
                <a:solidFill>
                  <a:srgbClr val="1D1D1B"/>
                </a:solidFill>
                <a:latin typeface="Brandon Text Medium"/>
                <a:cs typeface="Brandon Text Medium"/>
              </a:rPr>
              <a:t>docen</a:t>
            </a:r>
            <a:r>
              <a:rPr sz="3446" dirty="0">
                <a:solidFill>
                  <a:srgbClr val="1D1D1B"/>
                </a:solidFill>
                <a:latin typeface="Brandon Text Medium"/>
                <a:cs typeface="Brandon Text Medium"/>
              </a:rPr>
              <a:t>t</a:t>
            </a:r>
            <a:r>
              <a:rPr sz="3446" spc="-145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3446" spc="-73" dirty="0">
                <a:solidFill>
                  <a:srgbClr val="1D1D1B"/>
                </a:solidFill>
                <a:latin typeface="Brandon Text Medium"/>
                <a:cs typeface="Brandon Text Medium"/>
              </a:rPr>
              <a:t>toon</a:t>
            </a:r>
            <a:r>
              <a:rPr sz="3446" dirty="0">
                <a:solidFill>
                  <a:srgbClr val="1D1D1B"/>
                </a:solidFill>
                <a:latin typeface="Brandon Text Medium"/>
                <a:cs typeface="Brandon Text Medium"/>
              </a:rPr>
              <a:t>t</a:t>
            </a:r>
            <a:r>
              <a:rPr sz="3446" spc="-145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3446" spc="-73" dirty="0">
                <a:solidFill>
                  <a:srgbClr val="1D1D1B"/>
                </a:solidFill>
                <a:latin typeface="Brandon Text Medium"/>
                <a:cs typeface="Brandon Text Medium"/>
              </a:rPr>
              <a:t>gra</a:t>
            </a:r>
            <a:r>
              <a:rPr sz="3446" spc="-95" dirty="0">
                <a:solidFill>
                  <a:srgbClr val="1D1D1B"/>
                </a:solidFill>
                <a:latin typeface="Brandon Text Medium"/>
                <a:cs typeface="Brandon Text Medium"/>
              </a:rPr>
              <a:t>fi</a:t>
            </a:r>
            <a:r>
              <a:rPr sz="3446" spc="-73" dirty="0">
                <a:solidFill>
                  <a:srgbClr val="1D1D1B"/>
                </a:solidFill>
                <a:latin typeface="Brandon Text Medium"/>
                <a:cs typeface="Brandon Text Medium"/>
              </a:rPr>
              <a:t>eke</a:t>
            </a:r>
            <a:r>
              <a:rPr sz="3446" dirty="0">
                <a:solidFill>
                  <a:srgbClr val="1D1D1B"/>
                </a:solidFill>
                <a:latin typeface="Brandon Text Medium"/>
                <a:cs typeface="Brandon Text Medium"/>
              </a:rPr>
              <a:t>n</a:t>
            </a:r>
            <a:r>
              <a:rPr sz="3446" spc="-145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3446" spc="-73" dirty="0">
                <a:solidFill>
                  <a:srgbClr val="1D1D1B"/>
                </a:solidFill>
                <a:latin typeface="Brandon Text Medium"/>
                <a:cs typeface="Brandon Text Medium"/>
              </a:rPr>
              <a:t>e</a:t>
            </a:r>
            <a:r>
              <a:rPr sz="3446" dirty="0">
                <a:solidFill>
                  <a:srgbClr val="1D1D1B"/>
                </a:solidFill>
                <a:latin typeface="Brandon Text Medium"/>
                <a:cs typeface="Brandon Text Medium"/>
              </a:rPr>
              <a:t>n</a:t>
            </a:r>
            <a:r>
              <a:rPr sz="3446" spc="-145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3446" spc="-95" dirty="0">
                <a:solidFill>
                  <a:srgbClr val="1D1D1B"/>
                </a:solidFill>
                <a:latin typeface="Brandon Text Medium"/>
                <a:cs typeface="Brandon Text Medium"/>
              </a:rPr>
              <a:t>fi</a:t>
            </a:r>
            <a:r>
              <a:rPr sz="3446" spc="-73" dirty="0">
                <a:solidFill>
                  <a:srgbClr val="1D1D1B"/>
                </a:solidFill>
                <a:latin typeface="Brandon Text Medium"/>
                <a:cs typeface="Brandon Text Medium"/>
              </a:rPr>
              <a:t>gure</a:t>
            </a:r>
            <a:r>
              <a:rPr sz="3446" dirty="0">
                <a:solidFill>
                  <a:srgbClr val="1D1D1B"/>
                </a:solidFill>
                <a:latin typeface="Brandon Text Medium"/>
                <a:cs typeface="Brandon Text Medium"/>
              </a:rPr>
              <a:t>n</a:t>
            </a:r>
            <a:r>
              <a:rPr sz="3446" spc="-145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3446" spc="-73" dirty="0">
                <a:solidFill>
                  <a:srgbClr val="1D1D1B"/>
                </a:solidFill>
                <a:latin typeface="Brandon Text Medium"/>
                <a:cs typeface="Brandon Text Medium"/>
              </a:rPr>
              <a:t>i</a:t>
            </a:r>
            <a:r>
              <a:rPr sz="3446" dirty="0">
                <a:solidFill>
                  <a:srgbClr val="1D1D1B"/>
                </a:solidFill>
                <a:latin typeface="Brandon Text Medium"/>
                <a:cs typeface="Brandon Text Medium"/>
              </a:rPr>
              <a:t>n</a:t>
            </a:r>
            <a:r>
              <a:rPr sz="3446" spc="-145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3446" spc="-73" dirty="0">
                <a:solidFill>
                  <a:srgbClr val="1D1D1B"/>
                </a:solidFill>
                <a:latin typeface="Brandon Text Medium"/>
                <a:cs typeface="Brandon Text Medium"/>
              </a:rPr>
              <a:t>de  le</a:t>
            </a:r>
            <a:r>
              <a:rPr sz="3446" dirty="0">
                <a:solidFill>
                  <a:srgbClr val="1D1D1B"/>
                </a:solidFill>
                <a:latin typeface="Brandon Text Medium"/>
                <a:cs typeface="Brandon Text Medium"/>
              </a:rPr>
              <a:t>s</a:t>
            </a:r>
            <a:r>
              <a:rPr sz="3446" spc="-145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3446" spc="-73" dirty="0">
                <a:solidFill>
                  <a:srgbClr val="1D1D1B"/>
                </a:solidFill>
                <a:latin typeface="Brandon Text Medium"/>
                <a:cs typeface="Brandon Text Medium"/>
              </a:rPr>
              <a:t>e</a:t>
            </a:r>
            <a:r>
              <a:rPr sz="3446" dirty="0">
                <a:solidFill>
                  <a:srgbClr val="1D1D1B"/>
                </a:solidFill>
                <a:latin typeface="Brandon Text Medium"/>
                <a:cs typeface="Brandon Text Medium"/>
              </a:rPr>
              <a:t>n</a:t>
            </a:r>
            <a:r>
              <a:rPr sz="3446" spc="-145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3446" spc="-73" dirty="0">
                <a:solidFill>
                  <a:srgbClr val="1D1D1B"/>
                </a:solidFill>
                <a:latin typeface="Brandon Text Medium"/>
                <a:cs typeface="Brandon Text Medium"/>
              </a:rPr>
              <a:t>voeg</a:t>
            </a:r>
            <a:r>
              <a:rPr sz="3446" dirty="0">
                <a:solidFill>
                  <a:srgbClr val="1D1D1B"/>
                </a:solidFill>
                <a:latin typeface="Brandon Text Medium"/>
                <a:cs typeface="Brandon Text Medium"/>
              </a:rPr>
              <a:t>t</a:t>
            </a:r>
            <a:r>
              <a:rPr sz="3446" spc="-145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3446" spc="-73" dirty="0">
                <a:solidFill>
                  <a:srgbClr val="1D1D1B"/>
                </a:solidFill>
                <a:latin typeface="Brandon Text Medium"/>
                <a:cs typeface="Brandon Text Medium"/>
              </a:rPr>
              <a:t>hie</a:t>
            </a:r>
            <a:r>
              <a:rPr sz="3446" dirty="0">
                <a:solidFill>
                  <a:srgbClr val="1D1D1B"/>
                </a:solidFill>
                <a:latin typeface="Brandon Text Medium"/>
                <a:cs typeface="Brandon Text Medium"/>
              </a:rPr>
              <a:t>r</a:t>
            </a:r>
            <a:r>
              <a:rPr sz="3446" spc="-145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3446" spc="-73" dirty="0">
                <a:solidFill>
                  <a:srgbClr val="1D1D1B"/>
                </a:solidFill>
                <a:latin typeface="Brandon Text Medium"/>
                <a:cs typeface="Brandon Text Medium"/>
              </a:rPr>
              <a:t>ee</a:t>
            </a:r>
            <a:r>
              <a:rPr sz="3446" dirty="0">
                <a:solidFill>
                  <a:srgbClr val="1D1D1B"/>
                </a:solidFill>
                <a:latin typeface="Brandon Text Medium"/>
                <a:cs typeface="Brandon Text Medium"/>
              </a:rPr>
              <a:t>n</a:t>
            </a:r>
            <a:r>
              <a:rPr sz="3446" spc="-145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3446" spc="-73" dirty="0">
                <a:solidFill>
                  <a:srgbClr val="1D1D1B"/>
                </a:solidFill>
                <a:latin typeface="Brandon Text Medium"/>
                <a:cs typeface="Brandon Text Medium"/>
              </a:rPr>
              <a:t>mondelinge  beschrijvin</a:t>
            </a:r>
            <a:r>
              <a:rPr sz="3446" dirty="0">
                <a:solidFill>
                  <a:srgbClr val="1D1D1B"/>
                </a:solidFill>
                <a:latin typeface="Brandon Text Medium"/>
                <a:cs typeface="Brandon Text Medium"/>
              </a:rPr>
              <a:t>g</a:t>
            </a:r>
            <a:r>
              <a:rPr sz="3446" spc="-145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3446" spc="-73" dirty="0">
                <a:solidFill>
                  <a:srgbClr val="1D1D1B"/>
                </a:solidFill>
                <a:latin typeface="Brandon Text Medium"/>
                <a:cs typeface="Brandon Text Medium"/>
              </a:rPr>
              <a:t>aa</a:t>
            </a:r>
            <a:r>
              <a:rPr sz="3446" dirty="0">
                <a:solidFill>
                  <a:srgbClr val="1D1D1B"/>
                </a:solidFill>
                <a:latin typeface="Brandon Text Medium"/>
                <a:cs typeface="Brandon Text Medium"/>
              </a:rPr>
              <a:t>n</a:t>
            </a:r>
            <a:r>
              <a:rPr sz="3446" spc="-145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3446" spc="-73" dirty="0">
                <a:solidFill>
                  <a:srgbClr val="1D1D1B"/>
                </a:solidFill>
                <a:latin typeface="Brandon Text Medium"/>
                <a:cs typeface="Brandon Text Medium"/>
              </a:rPr>
              <a:t>toe.</a:t>
            </a:r>
            <a:endParaRPr sz="3446">
              <a:latin typeface="Brandon Text Medium"/>
              <a:cs typeface="Brandon Text Medium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328415" y="1"/>
            <a:ext cx="829179" cy="1164881"/>
          </a:xfrm>
          <a:custGeom>
            <a:avLst/>
            <a:gdLst/>
            <a:ahLst/>
            <a:cxnLst/>
            <a:rect l="l" t="t" r="r" b="b"/>
            <a:pathLst>
              <a:path w="914400" h="1284605">
                <a:moveTo>
                  <a:pt x="914400" y="0"/>
                </a:moveTo>
                <a:lnTo>
                  <a:pt x="0" y="0"/>
                </a:lnTo>
                <a:lnTo>
                  <a:pt x="0" y="1284020"/>
                </a:lnTo>
                <a:lnTo>
                  <a:pt x="914400" y="1284020"/>
                </a:lnTo>
                <a:lnTo>
                  <a:pt x="914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spc="-118" dirty="0"/>
              <a:t>3.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1B15B0-1ABA-1F40-8E84-9251C1183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Expertisecentrum Inclusief Onderwijs (ECIO)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8FCF2C-2427-6648-BAA0-B2B738881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ondersteunt universiteiten, hogescholen en mbo-instellingen</a:t>
            </a:r>
          </a:p>
          <a:p>
            <a:r>
              <a:rPr lang="nl-NL" dirty="0"/>
              <a:t>zodat studenten met een extra ondersteuningsvraag de opleiding van hun keuze kunnen doorlopen en afronden </a:t>
            </a:r>
          </a:p>
          <a:p>
            <a:r>
              <a:rPr lang="nl-NL" dirty="0"/>
              <a:t>daarmee hebben zij meer kans om door te stromen naar een positie op de arbeidsmarkt die bij hen past.</a:t>
            </a:r>
          </a:p>
          <a:p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3D222F6-C2EC-405C-8C2F-28949BE9A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4964" y="365125"/>
            <a:ext cx="1112522" cy="81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63135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97400" y="1"/>
            <a:ext cx="829179" cy="1164881"/>
          </a:xfrm>
          <a:custGeom>
            <a:avLst/>
            <a:gdLst/>
            <a:ahLst/>
            <a:cxnLst/>
            <a:rect l="l" t="t" r="r" b="b"/>
            <a:pathLst>
              <a:path w="914400" h="1284605">
                <a:moveTo>
                  <a:pt x="914400" y="0"/>
                </a:moveTo>
                <a:lnTo>
                  <a:pt x="0" y="0"/>
                </a:lnTo>
                <a:lnTo>
                  <a:pt x="0" y="1284020"/>
                </a:lnTo>
                <a:lnTo>
                  <a:pt x="914400" y="1284020"/>
                </a:lnTo>
                <a:lnTo>
                  <a:pt x="914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8743522" y="5235204"/>
            <a:ext cx="570060" cy="295971"/>
          </a:xfrm>
          <a:custGeom>
            <a:avLst/>
            <a:gdLst/>
            <a:ahLst/>
            <a:cxnLst/>
            <a:rect l="l" t="t" r="r" b="b"/>
            <a:pathLst>
              <a:path w="628650" h="326389">
                <a:moveTo>
                  <a:pt x="229831" y="260350"/>
                </a:moveTo>
                <a:lnTo>
                  <a:pt x="71843" y="260350"/>
                </a:lnTo>
                <a:lnTo>
                  <a:pt x="71843" y="193040"/>
                </a:lnTo>
                <a:lnTo>
                  <a:pt x="213245" y="193040"/>
                </a:lnTo>
                <a:lnTo>
                  <a:pt x="213245" y="127000"/>
                </a:lnTo>
                <a:lnTo>
                  <a:pt x="71843" y="127000"/>
                </a:lnTo>
                <a:lnTo>
                  <a:pt x="71843" y="66040"/>
                </a:lnTo>
                <a:lnTo>
                  <a:pt x="221538" y="66040"/>
                </a:lnTo>
                <a:lnTo>
                  <a:pt x="221538" y="0"/>
                </a:lnTo>
                <a:lnTo>
                  <a:pt x="0" y="0"/>
                </a:lnTo>
                <a:lnTo>
                  <a:pt x="0" y="66040"/>
                </a:lnTo>
                <a:lnTo>
                  <a:pt x="0" y="127000"/>
                </a:lnTo>
                <a:lnTo>
                  <a:pt x="0" y="193040"/>
                </a:lnTo>
                <a:lnTo>
                  <a:pt x="0" y="260350"/>
                </a:lnTo>
                <a:lnTo>
                  <a:pt x="0" y="326390"/>
                </a:lnTo>
                <a:lnTo>
                  <a:pt x="229831" y="326390"/>
                </a:lnTo>
                <a:lnTo>
                  <a:pt x="229831" y="260350"/>
                </a:lnTo>
                <a:close/>
              </a:path>
              <a:path w="628650" h="326389">
                <a:moveTo>
                  <a:pt x="529348" y="47523"/>
                </a:moveTo>
                <a:lnTo>
                  <a:pt x="505256" y="27711"/>
                </a:lnTo>
                <a:lnTo>
                  <a:pt x="477608" y="12750"/>
                </a:lnTo>
                <a:lnTo>
                  <a:pt x="447090" y="3302"/>
                </a:lnTo>
                <a:lnTo>
                  <a:pt x="414312" y="0"/>
                </a:lnTo>
                <a:lnTo>
                  <a:pt x="370967" y="5829"/>
                </a:lnTo>
                <a:lnTo>
                  <a:pt x="332016" y="22263"/>
                </a:lnTo>
                <a:lnTo>
                  <a:pt x="299021" y="47752"/>
                </a:lnTo>
                <a:lnTo>
                  <a:pt x="273519" y="80759"/>
                </a:lnTo>
                <a:lnTo>
                  <a:pt x="257086" y="119697"/>
                </a:lnTo>
                <a:lnTo>
                  <a:pt x="251256" y="163042"/>
                </a:lnTo>
                <a:lnTo>
                  <a:pt x="257086" y="206387"/>
                </a:lnTo>
                <a:lnTo>
                  <a:pt x="273519" y="245338"/>
                </a:lnTo>
                <a:lnTo>
                  <a:pt x="299021" y="278333"/>
                </a:lnTo>
                <a:lnTo>
                  <a:pt x="332016" y="303822"/>
                </a:lnTo>
                <a:lnTo>
                  <a:pt x="370967" y="320255"/>
                </a:lnTo>
                <a:lnTo>
                  <a:pt x="414312" y="326085"/>
                </a:lnTo>
                <a:lnTo>
                  <a:pt x="447052" y="322795"/>
                </a:lnTo>
                <a:lnTo>
                  <a:pt x="505180" y="298424"/>
                </a:lnTo>
                <a:lnTo>
                  <a:pt x="481520" y="230670"/>
                </a:lnTo>
                <a:lnTo>
                  <a:pt x="467436" y="242239"/>
                </a:lnTo>
                <a:lnTo>
                  <a:pt x="451294" y="250964"/>
                </a:lnTo>
                <a:lnTo>
                  <a:pt x="433451" y="256489"/>
                </a:lnTo>
                <a:lnTo>
                  <a:pt x="414312" y="258406"/>
                </a:lnTo>
                <a:lnTo>
                  <a:pt x="377190" y="250913"/>
                </a:lnTo>
                <a:lnTo>
                  <a:pt x="346875" y="230479"/>
                </a:lnTo>
                <a:lnTo>
                  <a:pt x="326440" y="200164"/>
                </a:lnTo>
                <a:lnTo>
                  <a:pt x="318947" y="163042"/>
                </a:lnTo>
                <a:lnTo>
                  <a:pt x="326440" y="125920"/>
                </a:lnTo>
                <a:lnTo>
                  <a:pt x="346875" y="95618"/>
                </a:lnTo>
                <a:lnTo>
                  <a:pt x="377190" y="75184"/>
                </a:lnTo>
                <a:lnTo>
                  <a:pt x="414312" y="67691"/>
                </a:lnTo>
                <a:lnTo>
                  <a:pt x="433476" y="69621"/>
                </a:lnTo>
                <a:lnTo>
                  <a:pt x="451345" y="75158"/>
                </a:lnTo>
                <a:lnTo>
                  <a:pt x="467512" y="83908"/>
                </a:lnTo>
                <a:lnTo>
                  <a:pt x="481596" y="95504"/>
                </a:lnTo>
                <a:lnTo>
                  <a:pt x="529348" y="47523"/>
                </a:lnTo>
                <a:close/>
              </a:path>
              <a:path w="628650" h="326389">
                <a:moveTo>
                  <a:pt x="628332" y="0"/>
                </a:moveTo>
                <a:lnTo>
                  <a:pt x="562521" y="0"/>
                </a:lnTo>
                <a:lnTo>
                  <a:pt x="562521" y="326174"/>
                </a:lnTo>
                <a:lnTo>
                  <a:pt x="628332" y="326174"/>
                </a:lnTo>
                <a:lnTo>
                  <a:pt x="628332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9356553" y="5235201"/>
            <a:ext cx="294819" cy="251057"/>
          </a:xfrm>
          <a:custGeom>
            <a:avLst/>
            <a:gdLst/>
            <a:ahLst/>
            <a:cxnLst/>
            <a:rect l="l" t="t" r="r" b="b"/>
            <a:pathLst>
              <a:path w="325120" h="276860">
                <a:moveTo>
                  <a:pt x="162305" y="0"/>
                </a:moveTo>
                <a:lnTo>
                  <a:pt x="119155" y="5796"/>
                </a:lnTo>
                <a:lnTo>
                  <a:pt x="80382" y="22156"/>
                </a:lnTo>
                <a:lnTo>
                  <a:pt x="47534" y="47532"/>
                </a:lnTo>
                <a:lnTo>
                  <a:pt x="22157" y="80378"/>
                </a:lnTo>
                <a:lnTo>
                  <a:pt x="5797" y="119147"/>
                </a:lnTo>
                <a:lnTo>
                  <a:pt x="0" y="162293"/>
                </a:lnTo>
                <a:lnTo>
                  <a:pt x="3273" y="194887"/>
                </a:lnTo>
                <a:lnTo>
                  <a:pt x="12665" y="225258"/>
                </a:lnTo>
                <a:lnTo>
                  <a:pt x="27528" y="252759"/>
                </a:lnTo>
                <a:lnTo>
                  <a:pt x="47218" y="276745"/>
                </a:lnTo>
                <a:lnTo>
                  <a:pt x="94983" y="229209"/>
                </a:lnTo>
                <a:lnTo>
                  <a:pt x="83468" y="215189"/>
                </a:lnTo>
                <a:lnTo>
                  <a:pt x="74777" y="199113"/>
                </a:lnTo>
                <a:lnTo>
                  <a:pt x="69287" y="181357"/>
                </a:lnTo>
                <a:lnTo>
                  <a:pt x="67373" y="162293"/>
                </a:lnTo>
                <a:lnTo>
                  <a:pt x="74834" y="125350"/>
                </a:lnTo>
                <a:lnTo>
                  <a:pt x="95180" y="95178"/>
                </a:lnTo>
                <a:lnTo>
                  <a:pt x="125355" y="74834"/>
                </a:lnTo>
                <a:lnTo>
                  <a:pt x="162305" y="67373"/>
                </a:lnTo>
                <a:lnTo>
                  <a:pt x="199256" y="74834"/>
                </a:lnTo>
                <a:lnTo>
                  <a:pt x="229431" y="95178"/>
                </a:lnTo>
                <a:lnTo>
                  <a:pt x="249777" y="125350"/>
                </a:lnTo>
                <a:lnTo>
                  <a:pt x="257238" y="162293"/>
                </a:lnTo>
                <a:lnTo>
                  <a:pt x="255316" y="181380"/>
                </a:lnTo>
                <a:lnTo>
                  <a:pt x="249807" y="199162"/>
                </a:lnTo>
                <a:lnTo>
                  <a:pt x="241095" y="215262"/>
                </a:lnTo>
                <a:lnTo>
                  <a:pt x="229565" y="229298"/>
                </a:lnTo>
                <a:lnTo>
                  <a:pt x="277304" y="276821"/>
                </a:lnTo>
                <a:lnTo>
                  <a:pt x="297029" y="252831"/>
                </a:lnTo>
                <a:lnTo>
                  <a:pt x="311921" y="225315"/>
                </a:lnTo>
                <a:lnTo>
                  <a:pt x="321331" y="194920"/>
                </a:lnTo>
                <a:lnTo>
                  <a:pt x="324611" y="162293"/>
                </a:lnTo>
                <a:lnTo>
                  <a:pt x="318814" y="119147"/>
                </a:lnTo>
                <a:lnTo>
                  <a:pt x="302451" y="80378"/>
                </a:lnTo>
                <a:lnTo>
                  <a:pt x="277072" y="47532"/>
                </a:lnTo>
                <a:lnTo>
                  <a:pt x="244223" y="22156"/>
                </a:lnTo>
                <a:lnTo>
                  <a:pt x="205452" y="5796"/>
                </a:lnTo>
                <a:lnTo>
                  <a:pt x="162305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9356458" y="5529482"/>
            <a:ext cx="294819" cy="61037"/>
          </a:xfrm>
          <a:custGeom>
            <a:avLst/>
            <a:gdLst/>
            <a:ahLst/>
            <a:cxnLst/>
            <a:rect l="l" t="t" r="r" b="b"/>
            <a:pathLst>
              <a:path w="325120" h="67310">
                <a:moveTo>
                  <a:pt x="324815" y="0"/>
                </a:moveTo>
                <a:lnTo>
                  <a:pt x="0" y="0"/>
                </a:lnTo>
                <a:lnTo>
                  <a:pt x="0" y="67309"/>
                </a:lnTo>
                <a:lnTo>
                  <a:pt x="324815" y="67309"/>
                </a:lnTo>
                <a:lnTo>
                  <a:pt x="324815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6254" y="5726527"/>
            <a:ext cx="1761995" cy="19386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979480" y="6024240"/>
            <a:ext cx="1085418" cy="13717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816" dirty="0">
                <a:solidFill>
                  <a:srgbClr val="B1B1B1"/>
                </a:solidFill>
                <a:latin typeface="Brandon Text Regular"/>
                <a:cs typeface="Brandon Text Regular"/>
              </a:rPr>
              <a:t>UDL</a:t>
            </a:r>
            <a:r>
              <a:rPr sz="816" spc="-18" dirty="0">
                <a:solidFill>
                  <a:srgbClr val="B1B1B1"/>
                </a:solidFill>
                <a:latin typeface="Brandon Text Regular"/>
                <a:cs typeface="Brandon Text Regular"/>
              </a:rPr>
              <a:t> </a:t>
            </a:r>
            <a:r>
              <a:rPr sz="816" spc="-5" dirty="0">
                <a:solidFill>
                  <a:srgbClr val="B1B1B1"/>
                </a:solidFill>
                <a:latin typeface="Brandon Text Regular"/>
                <a:cs typeface="Brandon Text Regular"/>
              </a:rPr>
              <a:t>Spel</a:t>
            </a:r>
            <a:r>
              <a:rPr sz="816" spc="-18" dirty="0">
                <a:solidFill>
                  <a:srgbClr val="B1B1B1"/>
                </a:solidFill>
                <a:latin typeface="Brandon Text Regular"/>
                <a:cs typeface="Brandon Text Regular"/>
              </a:rPr>
              <a:t> </a:t>
            </a:r>
            <a:r>
              <a:rPr sz="816" dirty="0">
                <a:solidFill>
                  <a:srgbClr val="B1B1B1"/>
                </a:solidFill>
                <a:latin typeface="Brandon Text Regular"/>
                <a:cs typeface="Brandon Text Regular"/>
              </a:rPr>
              <a:t>©</a:t>
            </a:r>
            <a:r>
              <a:rPr sz="816" spc="-18" dirty="0">
                <a:solidFill>
                  <a:srgbClr val="B1B1B1"/>
                </a:solidFill>
                <a:latin typeface="Brandon Text Regular"/>
                <a:cs typeface="Brandon Text Regular"/>
              </a:rPr>
              <a:t> </a:t>
            </a:r>
            <a:r>
              <a:rPr sz="816" spc="-5" dirty="0">
                <a:solidFill>
                  <a:srgbClr val="B1B1B1"/>
                </a:solidFill>
                <a:latin typeface="Brandon Text Regular"/>
                <a:cs typeface="Brandon Text Regular"/>
              </a:rPr>
              <a:t>ECIO</a:t>
            </a:r>
            <a:r>
              <a:rPr sz="816" spc="-18" dirty="0">
                <a:solidFill>
                  <a:srgbClr val="B1B1B1"/>
                </a:solidFill>
                <a:latin typeface="Brandon Text Regular"/>
                <a:cs typeface="Brandon Text Regular"/>
              </a:rPr>
              <a:t> </a:t>
            </a:r>
            <a:r>
              <a:rPr sz="816" dirty="0">
                <a:solidFill>
                  <a:srgbClr val="B1B1B1"/>
                </a:solidFill>
                <a:latin typeface="Brandon Text Regular"/>
                <a:cs typeface="Brandon Text Regular"/>
              </a:rPr>
              <a:t>2022</a:t>
            </a:r>
            <a:endParaRPr sz="816">
              <a:latin typeface="Brandon Text Regular"/>
              <a:cs typeface="Brandon Text 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15052" y="4925596"/>
            <a:ext cx="4450502" cy="51394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dirty="0">
                <a:solidFill>
                  <a:srgbClr val="1D1D1B"/>
                </a:solidFill>
                <a:latin typeface="Brandon Text Medium"/>
                <a:cs typeface="Brandon Text Medium"/>
              </a:rPr>
              <a:t>Denk</a:t>
            </a:r>
            <a:r>
              <a:rPr sz="1632" spc="-41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1632" dirty="0">
                <a:solidFill>
                  <a:srgbClr val="1D1D1B"/>
                </a:solidFill>
                <a:latin typeface="Brandon Text Medium"/>
                <a:cs typeface="Brandon Text Medium"/>
              </a:rPr>
              <a:t>aan:</a:t>
            </a:r>
            <a:endParaRPr sz="1632">
              <a:latin typeface="Brandon Text Medium"/>
              <a:cs typeface="Brandon Text Medium"/>
            </a:endParaRPr>
          </a:p>
          <a:p>
            <a:pPr marL="426105"/>
            <a:r>
              <a:rPr sz="1632" dirty="0">
                <a:solidFill>
                  <a:srgbClr val="1D1D1B"/>
                </a:solidFill>
                <a:latin typeface="Brandon Text Medium"/>
                <a:cs typeface="Brandon Text Medium"/>
              </a:rPr>
              <a:t>Verschillende</a:t>
            </a:r>
            <a:r>
              <a:rPr sz="1632" spc="-23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1632" dirty="0">
                <a:solidFill>
                  <a:srgbClr val="1D1D1B"/>
                </a:solidFill>
                <a:latin typeface="Brandon Text Medium"/>
                <a:cs typeface="Brandon Text Medium"/>
              </a:rPr>
              <a:t>manieren</a:t>
            </a:r>
            <a:r>
              <a:rPr sz="1632" spc="-23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1632" dirty="0">
                <a:solidFill>
                  <a:srgbClr val="1D1D1B"/>
                </a:solidFill>
                <a:latin typeface="Brandon Text Medium"/>
                <a:cs typeface="Brandon Text Medium"/>
              </a:rPr>
              <a:t>van</a:t>
            </a:r>
            <a:r>
              <a:rPr sz="1632" spc="-23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1632" dirty="0">
                <a:solidFill>
                  <a:srgbClr val="1D1D1B"/>
                </a:solidFill>
                <a:latin typeface="Brandon Text Medium"/>
                <a:cs typeface="Brandon Text Medium"/>
              </a:rPr>
              <a:t>informatie</a:t>
            </a:r>
            <a:r>
              <a:rPr sz="1632" spc="-18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1632" dirty="0">
                <a:solidFill>
                  <a:srgbClr val="1D1D1B"/>
                </a:solidFill>
                <a:latin typeface="Brandon Text Medium"/>
                <a:cs typeface="Brandon Text Medium"/>
              </a:rPr>
              <a:t>delen</a:t>
            </a:r>
            <a:endParaRPr sz="1632">
              <a:latin typeface="Brandon Text Medium"/>
              <a:cs typeface="Brandon Text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15052" y="2059177"/>
            <a:ext cx="6198112" cy="79312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spcBef>
                <a:spcPts val="91"/>
              </a:spcBef>
            </a:pP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J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e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docen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t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toon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t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gra</a:t>
            </a:r>
            <a:r>
              <a:rPr sz="2539" spc="-73" dirty="0">
                <a:solidFill>
                  <a:srgbClr val="1D1D1B"/>
                </a:solidFill>
                <a:latin typeface="Brandon Text Medium"/>
                <a:cs typeface="Brandon Text Medium"/>
              </a:rPr>
              <a:t>fi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eke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n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e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n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73" dirty="0">
                <a:solidFill>
                  <a:srgbClr val="1D1D1B"/>
                </a:solidFill>
                <a:latin typeface="Brandon Text Medium"/>
                <a:cs typeface="Brandon Text Medium"/>
              </a:rPr>
              <a:t>fi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gure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n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i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n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d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e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les  e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n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voeg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t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hie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r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ee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n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mondeling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e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beschrijvin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g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aan  toe.</a:t>
            </a:r>
            <a:endParaRPr sz="2539">
              <a:latin typeface="Brandon Text Medium"/>
              <a:cs typeface="Brandon Text Medium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spc="-118" dirty="0"/>
              <a:t>3.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E177DA-3040-4844-8AC2-D34ED943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Korte reflectie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9D8166-455B-4046-AF39-EC210894C8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Vul het inzichtenformulier in</a:t>
            </a:r>
          </a:p>
          <a:p>
            <a:r>
              <a:rPr lang="nl-NL" dirty="0"/>
              <a:t>Evt. wissel van rol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C3E44F8-7AF1-4E99-815C-C9DDBCD45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E7A7-E2D3-604B-AB6C-3186D15E6D71}" type="slidenum">
              <a:rPr lang="nl-NL" smtClean="0"/>
              <a:t>21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F9420F1-0121-43C9-98C7-72FBF0C31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860" y="214088"/>
            <a:ext cx="1112522" cy="81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79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47607" y="4377419"/>
            <a:ext cx="9695634" cy="2478323"/>
            <a:chOff x="0" y="4827320"/>
            <a:chExt cx="10692130" cy="2733040"/>
          </a:xfrm>
        </p:grpSpPr>
        <p:sp>
          <p:nvSpPr>
            <p:cNvPr id="3" name="object 3"/>
            <p:cNvSpPr/>
            <p:nvPr/>
          </p:nvSpPr>
          <p:spPr>
            <a:xfrm>
              <a:off x="0" y="4941620"/>
              <a:ext cx="10692130" cy="2618740"/>
            </a:xfrm>
            <a:custGeom>
              <a:avLst/>
              <a:gdLst/>
              <a:ahLst/>
              <a:cxnLst/>
              <a:rect l="l" t="t" r="r" b="b"/>
              <a:pathLst>
                <a:path w="10692130" h="2618740">
                  <a:moveTo>
                    <a:pt x="10692003" y="0"/>
                  </a:moveTo>
                  <a:lnTo>
                    <a:pt x="0" y="0"/>
                  </a:lnTo>
                  <a:lnTo>
                    <a:pt x="0" y="2618384"/>
                  </a:lnTo>
                  <a:lnTo>
                    <a:pt x="10692003" y="2618384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B7DBBD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827320"/>
              <a:ext cx="7311390" cy="228600"/>
            </a:xfrm>
            <a:custGeom>
              <a:avLst/>
              <a:gdLst/>
              <a:ahLst/>
              <a:cxnLst/>
              <a:rect l="l" t="t" r="r" b="b"/>
              <a:pathLst>
                <a:path w="7311390" h="228600">
                  <a:moveTo>
                    <a:pt x="7311135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7311135" y="228600"/>
                  </a:lnTo>
                  <a:lnTo>
                    <a:pt x="7311135" y="0"/>
                  </a:lnTo>
                  <a:close/>
                </a:path>
              </a:pathLst>
            </a:custGeom>
            <a:solidFill>
              <a:srgbClr val="D25C5C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073101" y="4999303"/>
            <a:ext cx="5804252" cy="89313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10557" rIns="0" bIns="0" rtlCol="0">
            <a:spAutoFit/>
          </a:bodyPr>
          <a:lstStyle/>
          <a:p>
            <a:pPr marL="362765" marR="483111">
              <a:spcBef>
                <a:spcPts val="871"/>
              </a:spcBef>
            </a:pP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Is</a:t>
            </a:r>
            <a:r>
              <a:rPr sz="2539" spc="-23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dit</a:t>
            </a:r>
            <a:r>
              <a:rPr sz="2539" spc="-23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bevorderend</a:t>
            </a:r>
            <a:r>
              <a:rPr sz="2539" spc="-23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of</a:t>
            </a:r>
            <a:r>
              <a:rPr sz="2539" spc="-23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belemmerend </a:t>
            </a:r>
            <a:r>
              <a:rPr sz="2539" spc="-603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voor</a:t>
            </a:r>
            <a:r>
              <a:rPr sz="2539" spc="-5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je</a:t>
            </a:r>
            <a:r>
              <a:rPr sz="2539" spc="-5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studievoortgang?</a:t>
            </a:r>
            <a:endParaRPr sz="2539">
              <a:latin typeface="Brandon Text Medium"/>
              <a:cs typeface="Brandon Text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2498" y="5411281"/>
            <a:ext cx="1410180" cy="747108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34549">
              <a:spcBef>
                <a:spcPts val="113"/>
              </a:spcBef>
            </a:pPr>
            <a:r>
              <a:rPr sz="7141" spc="-1203" baseline="25925" dirty="0">
                <a:solidFill>
                  <a:srgbClr val="CD5C5C"/>
                </a:solidFill>
                <a:latin typeface="Brandon Text Medium"/>
                <a:cs typeface="Brandon Text Medium"/>
              </a:rPr>
              <a:t>U</a:t>
            </a:r>
            <a:r>
              <a:rPr sz="3990" spc="-803" dirty="0">
                <a:solidFill>
                  <a:srgbClr val="FFFFFF"/>
                </a:solidFill>
                <a:latin typeface="Brandon Text Regular"/>
                <a:cs typeface="Brandon Text Regular"/>
              </a:rPr>
              <a:t>s</a:t>
            </a:r>
            <a:r>
              <a:rPr sz="7141" spc="-1203" baseline="25925" dirty="0">
                <a:solidFill>
                  <a:srgbClr val="CD5C5C"/>
                </a:solidFill>
                <a:latin typeface="Brandon Text Medium"/>
                <a:cs typeface="Brandon Text Medium"/>
              </a:rPr>
              <a:t>D</a:t>
            </a:r>
            <a:r>
              <a:rPr sz="3990" spc="-803" dirty="0">
                <a:solidFill>
                  <a:srgbClr val="FFFFFF"/>
                </a:solidFill>
                <a:latin typeface="Brandon Text Regular"/>
                <a:cs typeface="Brandon Text Regular"/>
              </a:rPr>
              <a:t>p</a:t>
            </a:r>
            <a:r>
              <a:rPr sz="7141" spc="-1203" baseline="25925" dirty="0">
                <a:solidFill>
                  <a:srgbClr val="CD5C5C"/>
                </a:solidFill>
                <a:latin typeface="Brandon Text Medium"/>
                <a:cs typeface="Brandon Text Medium"/>
              </a:rPr>
              <a:t>L</a:t>
            </a:r>
            <a:r>
              <a:rPr sz="3990" spc="-803" dirty="0">
                <a:solidFill>
                  <a:srgbClr val="FFFFFF"/>
                </a:solidFill>
                <a:latin typeface="Brandon Text Regular"/>
                <a:cs typeface="Brandon Text Regular"/>
              </a:rPr>
              <a:t>el</a:t>
            </a:r>
            <a:endParaRPr sz="3990">
              <a:latin typeface="Brandon Text Regular"/>
              <a:cs typeface="Brandon Text Regular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885269" y="5198604"/>
            <a:ext cx="1035898" cy="609792"/>
            <a:chOff x="8422644" y="5732905"/>
            <a:chExt cx="1142365" cy="672465"/>
          </a:xfrm>
        </p:grpSpPr>
        <p:sp>
          <p:nvSpPr>
            <p:cNvPr id="8" name="object 8"/>
            <p:cNvSpPr/>
            <p:nvPr/>
          </p:nvSpPr>
          <p:spPr>
            <a:xfrm>
              <a:off x="8837575" y="5741719"/>
              <a:ext cx="485140" cy="314325"/>
            </a:xfrm>
            <a:custGeom>
              <a:avLst/>
              <a:gdLst/>
              <a:ahLst/>
              <a:cxnLst/>
              <a:rect l="l" t="t" r="r" b="b"/>
              <a:pathLst>
                <a:path w="485140" h="314325">
                  <a:moveTo>
                    <a:pt x="0" y="313728"/>
                  </a:moveTo>
                  <a:lnTo>
                    <a:pt x="3170" y="262840"/>
                  </a:lnTo>
                  <a:lnTo>
                    <a:pt x="12351" y="214566"/>
                  </a:lnTo>
                  <a:lnTo>
                    <a:pt x="27042" y="169552"/>
                  </a:lnTo>
                  <a:lnTo>
                    <a:pt x="46744" y="128444"/>
                  </a:lnTo>
                  <a:lnTo>
                    <a:pt x="70959" y="91889"/>
                  </a:lnTo>
                  <a:lnTo>
                    <a:pt x="99188" y="60531"/>
                  </a:lnTo>
                  <a:lnTo>
                    <a:pt x="130932" y="35017"/>
                  </a:lnTo>
                  <a:lnTo>
                    <a:pt x="165692" y="15994"/>
                  </a:lnTo>
                  <a:lnTo>
                    <a:pt x="202969" y="4106"/>
                  </a:lnTo>
                  <a:lnTo>
                    <a:pt x="242265" y="0"/>
                  </a:lnTo>
                  <a:lnTo>
                    <a:pt x="281563" y="4106"/>
                  </a:lnTo>
                  <a:lnTo>
                    <a:pt x="318842" y="15994"/>
                  </a:lnTo>
                  <a:lnTo>
                    <a:pt x="353603" y="35017"/>
                  </a:lnTo>
                  <a:lnTo>
                    <a:pt x="385347" y="60531"/>
                  </a:lnTo>
                  <a:lnTo>
                    <a:pt x="413575" y="91889"/>
                  </a:lnTo>
                  <a:lnTo>
                    <a:pt x="437789" y="128444"/>
                  </a:lnTo>
                  <a:lnTo>
                    <a:pt x="457490" y="169552"/>
                  </a:lnTo>
                  <a:lnTo>
                    <a:pt x="472180" y="214566"/>
                  </a:lnTo>
                  <a:lnTo>
                    <a:pt x="481359" y="262840"/>
                  </a:lnTo>
                  <a:lnTo>
                    <a:pt x="484530" y="313728"/>
                  </a:lnTo>
                </a:path>
              </a:pathLst>
            </a:custGeom>
            <a:ln w="17627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09996" y="5935863"/>
              <a:ext cx="108635" cy="18351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72722" y="5945882"/>
              <a:ext cx="87680" cy="19110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22610" y="6163222"/>
              <a:ext cx="241922" cy="24193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427050" y="5978339"/>
              <a:ext cx="342900" cy="132080"/>
            </a:xfrm>
            <a:custGeom>
              <a:avLst/>
              <a:gdLst/>
              <a:ahLst/>
              <a:cxnLst/>
              <a:rect l="l" t="t" r="r" b="b"/>
              <a:pathLst>
                <a:path w="342900" h="132079">
                  <a:moveTo>
                    <a:pt x="170764" y="0"/>
                  </a:moveTo>
                  <a:lnTo>
                    <a:pt x="0" y="0"/>
                  </a:lnTo>
                  <a:lnTo>
                    <a:pt x="6749" y="71316"/>
                  </a:lnTo>
                  <a:lnTo>
                    <a:pt x="25155" y="110863"/>
                  </a:lnTo>
                  <a:lnTo>
                    <a:pt x="52452" y="127842"/>
                  </a:lnTo>
                  <a:lnTo>
                    <a:pt x="85877" y="131457"/>
                  </a:lnTo>
                  <a:lnTo>
                    <a:pt x="119309" y="128335"/>
                  </a:lnTo>
                  <a:lnTo>
                    <a:pt x="146610" y="112177"/>
                  </a:lnTo>
                  <a:lnTo>
                    <a:pt x="165017" y="72795"/>
                  </a:lnTo>
                  <a:lnTo>
                    <a:pt x="171255" y="5526"/>
                  </a:lnTo>
                  <a:lnTo>
                    <a:pt x="170764" y="0"/>
                  </a:lnTo>
                  <a:close/>
                </a:path>
                <a:path w="342900" h="132079">
                  <a:moveTo>
                    <a:pt x="342531" y="0"/>
                  </a:moveTo>
                  <a:lnTo>
                    <a:pt x="171767" y="0"/>
                  </a:lnTo>
                  <a:lnTo>
                    <a:pt x="171255" y="5526"/>
                  </a:lnTo>
                  <a:lnTo>
                    <a:pt x="177514" y="75998"/>
                  </a:lnTo>
                  <a:lnTo>
                    <a:pt x="195921" y="115025"/>
                  </a:lnTo>
                  <a:lnTo>
                    <a:pt x="223222" y="129403"/>
                  </a:lnTo>
                  <a:lnTo>
                    <a:pt x="256654" y="131457"/>
                  </a:lnTo>
                  <a:lnTo>
                    <a:pt x="290084" y="129239"/>
                  </a:lnTo>
                  <a:lnTo>
                    <a:pt x="317380" y="114587"/>
                  </a:lnTo>
                  <a:lnTo>
                    <a:pt x="335783" y="75506"/>
                  </a:lnTo>
                  <a:lnTo>
                    <a:pt x="342531" y="0"/>
                  </a:lnTo>
                  <a:close/>
                </a:path>
                <a:path w="342900" h="132079">
                  <a:moveTo>
                    <a:pt x="171767" y="0"/>
                  </a:moveTo>
                  <a:lnTo>
                    <a:pt x="170764" y="0"/>
                  </a:lnTo>
                  <a:lnTo>
                    <a:pt x="171255" y="5526"/>
                  </a:lnTo>
                  <a:lnTo>
                    <a:pt x="1717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3" name="object 13"/>
            <p:cNvSpPr/>
            <p:nvPr/>
          </p:nvSpPr>
          <p:spPr>
            <a:xfrm>
              <a:off x="8427050" y="5978339"/>
              <a:ext cx="342900" cy="132080"/>
            </a:xfrm>
            <a:custGeom>
              <a:avLst/>
              <a:gdLst/>
              <a:ahLst/>
              <a:cxnLst/>
              <a:rect l="l" t="t" r="r" b="b"/>
              <a:pathLst>
                <a:path w="342900" h="132079">
                  <a:moveTo>
                    <a:pt x="171767" y="0"/>
                  </a:moveTo>
                  <a:lnTo>
                    <a:pt x="165017" y="72795"/>
                  </a:lnTo>
                  <a:lnTo>
                    <a:pt x="146610" y="112177"/>
                  </a:lnTo>
                  <a:lnTo>
                    <a:pt x="119309" y="128335"/>
                  </a:lnTo>
                  <a:lnTo>
                    <a:pt x="85877" y="131457"/>
                  </a:lnTo>
                  <a:lnTo>
                    <a:pt x="52452" y="127842"/>
                  </a:lnTo>
                  <a:lnTo>
                    <a:pt x="25155" y="110863"/>
                  </a:lnTo>
                  <a:lnTo>
                    <a:pt x="6749" y="71316"/>
                  </a:lnTo>
                  <a:lnTo>
                    <a:pt x="0" y="0"/>
                  </a:lnTo>
                  <a:lnTo>
                    <a:pt x="342531" y="0"/>
                  </a:lnTo>
                  <a:lnTo>
                    <a:pt x="335783" y="75506"/>
                  </a:lnTo>
                  <a:lnTo>
                    <a:pt x="317380" y="114587"/>
                  </a:lnTo>
                  <a:lnTo>
                    <a:pt x="290084" y="129239"/>
                  </a:lnTo>
                  <a:lnTo>
                    <a:pt x="256654" y="131457"/>
                  </a:lnTo>
                  <a:lnTo>
                    <a:pt x="223222" y="129403"/>
                  </a:lnTo>
                  <a:lnTo>
                    <a:pt x="195921" y="115025"/>
                  </a:lnTo>
                  <a:lnTo>
                    <a:pt x="177514" y="75998"/>
                  </a:lnTo>
                  <a:lnTo>
                    <a:pt x="170764" y="0"/>
                  </a:lnTo>
                </a:path>
              </a:pathLst>
            </a:custGeom>
            <a:ln w="8813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7392351">
              <a:lnSpc>
                <a:spcPct val="100000"/>
              </a:lnSpc>
              <a:spcBef>
                <a:spcPts val="91"/>
              </a:spcBef>
            </a:pPr>
            <a:r>
              <a:rPr spc="-118" dirty="0"/>
              <a:t>4.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body" idx="4294967295"/>
          </p:nvPr>
        </p:nvSpPr>
        <p:spPr>
          <a:xfrm>
            <a:off x="2238862" y="1642643"/>
            <a:ext cx="7046913" cy="2666201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0" marR="4607" indent="0">
              <a:lnSpc>
                <a:spcPct val="100000"/>
              </a:lnSpc>
              <a:spcBef>
                <a:spcPts val="91"/>
              </a:spcBef>
              <a:buNone/>
            </a:pPr>
            <a:r>
              <a:rPr sz="3450" dirty="0">
                <a:latin typeface="Brandon Text Medium"/>
              </a:rPr>
              <a:t>Je wordt voor een vak beoordeeld op </a:t>
            </a:r>
            <a:r>
              <a:rPr sz="3450" spc="5" dirty="0">
                <a:latin typeface="Brandon Text Medium"/>
              </a:rPr>
              <a:t> </a:t>
            </a:r>
            <a:r>
              <a:rPr sz="3450" dirty="0">
                <a:latin typeface="Brandon Text Medium"/>
              </a:rPr>
              <a:t>participatie.</a:t>
            </a:r>
            <a:r>
              <a:rPr sz="3450" spc="-18" dirty="0">
                <a:latin typeface="Brandon Text Medium"/>
              </a:rPr>
              <a:t> </a:t>
            </a:r>
            <a:r>
              <a:rPr sz="3450" dirty="0">
                <a:latin typeface="Brandon Text Medium"/>
              </a:rPr>
              <a:t>Hiervoor</a:t>
            </a:r>
            <a:r>
              <a:rPr sz="3450" spc="-18" dirty="0">
                <a:latin typeface="Brandon Text Medium"/>
              </a:rPr>
              <a:t> </a:t>
            </a:r>
            <a:r>
              <a:rPr sz="3450" dirty="0">
                <a:latin typeface="Brandon Text Medium"/>
              </a:rPr>
              <a:t>kijkt</a:t>
            </a:r>
            <a:r>
              <a:rPr sz="3450" spc="-18" dirty="0">
                <a:latin typeface="Brandon Text Medium"/>
              </a:rPr>
              <a:t> </a:t>
            </a:r>
            <a:r>
              <a:rPr sz="3450" dirty="0">
                <a:latin typeface="Brandon Text Medium"/>
              </a:rPr>
              <a:t>de</a:t>
            </a:r>
            <a:r>
              <a:rPr sz="3450" spc="-18" dirty="0">
                <a:latin typeface="Brandon Text Medium"/>
              </a:rPr>
              <a:t> </a:t>
            </a:r>
            <a:r>
              <a:rPr sz="3450" dirty="0">
                <a:latin typeface="Brandon Text Medium"/>
              </a:rPr>
              <a:t>docent</a:t>
            </a:r>
            <a:r>
              <a:rPr sz="3450" spc="-18" dirty="0">
                <a:latin typeface="Brandon Text Medium"/>
              </a:rPr>
              <a:t> </a:t>
            </a:r>
            <a:r>
              <a:rPr sz="3450" dirty="0">
                <a:latin typeface="Brandon Text Medium"/>
              </a:rPr>
              <a:t>naar </a:t>
            </a:r>
            <a:r>
              <a:rPr sz="3450" spc="-821" dirty="0">
                <a:latin typeface="Brandon Text Medium"/>
              </a:rPr>
              <a:t> </a:t>
            </a:r>
            <a:r>
              <a:rPr sz="3450" dirty="0">
                <a:latin typeface="Brandon Text Medium"/>
              </a:rPr>
              <a:t>je activiteit in de les en je participatie op </a:t>
            </a:r>
            <a:r>
              <a:rPr sz="3450" spc="5" dirty="0">
                <a:latin typeface="Brandon Text Medium"/>
              </a:rPr>
              <a:t> </a:t>
            </a:r>
            <a:r>
              <a:rPr sz="3450" dirty="0">
                <a:latin typeface="Brandon Text Medium"/>
              </a:rPr>
              <a:t>een</a:t>
            </a:r>
            <a:r>
              <a:rPr sz="3450" spc="-5" dirty="0">
                <a:latin typeface="Brandon Text Medium"/>
              </a:rPr>
              <a:t> </a:t>
            </a:r>
            <a:r>
              <a:rPr sz="3450" dirty="0">
                <a:latin typeface="Brandon Text Medium"/>
              </a:rPr>
              <a:t>online</a:t>
            </a:r>
            <a:r>
              <a:rPr sz="3450" spc="-5" dirty="0">
                <a:latin typeface="Brandon Text Medium"/>
              </a:rPr>
              <a:t> </a:t>
            </a:r>
            <a:r>
              <a:rPr sz="3450" dirty="0">
                <a:latin typeface="Brandon Text Medium"/>
              </a:rPr>
              <a:t>discussieforum.</a:t>
            </a:r>
          </a:p>
        </p:txBody>
      </p:sp>
      <p:sp>
        <p:nvSpPr>
          <p:cNvPr id="15" name="object 15"/>
          <p:cNvSpPr/>
          <p:nvPr/>
        </p:nvSpPr>
        <p:spPr>
          <a:xfrm>
            <a:off x="9328415" y="1"/>
            <a:ext cx="829179" cy="1164881"/>
          </a:xfrm>
          <a:custGeom>
            <a:avLst/>
            <a:gdLst/>
            <a:ahLst/>
            <a:cxnLst/>
            <a:rect l="l" t="t" r="r" b="b"/>
            <a:pathLst>
              <a:path w="914400" h="1284605">
                <a:moveTo>
                  <a:pt x="914400" y="0"/>
                </a:moveTo>
                <a:lnTo>
                  <a:pt x="0" y="0"/>
                </a:lnTo>
                <a:lnTo>
                  <a:pt x="0" y="1284020"/>
                </a:lnTo>
                <a:lnTo>
                  <a:pt x="914400" y="1284020"/>
                </a:lnTo>
                <a:lnTo>
                  <a:pt x="914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3873" y="5513705"/>
            <a:ext cx="103647" cy="103647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0" y="11430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D25C5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3133873" y="5763219"/>
            <a:ext cx="103647" cy="103647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0" y="11430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D25C5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2097400" y="1"/>
            <a:ext cx="829179" cy="1164881"/>
          </a:xfrm>
          <a:custGeom>
            <a:avLst/>
            <a:gdLst/>
            <a:ahLst/>
            <a:cxnLst/>
            <a:rect l="l" t="t" r="r" b="b"/>
            <a:pathLst>
              <a:path w="914400" h="1284605">
                <a:moveTo>
                  <a:pt x="914400" y="0"/>
                </a:moveTo>
                <a:lnTo>
                  <a:pt x="0" y="0"/>
                </a:lnTo>
                <a:lnTo>
                  <a:pt x="0" y="1284020"/>
                </a:lnTo>
                <a:lnTo>
                  <a:pt x="914400" y="1284020"/>
                </a:lnTo>
                <a:lnTo>
                  <a:pt x="914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8743522" y="5235204"/>
            <a:ext cx="570060" cy="295971"/>
          </a:xfrm>
          <a:custGeom>
            <a:avLst/>
            <a:gdLst/>
            <a:ahLst/>
            <a:cxnLst/>
            <a:rect l="l" t="t" r="r" b="b"/>
            <a:pathLst>
              <a:path w="628650" h="326389">
                <a:moveTo>
                  <a:pt x="229831" y="260350"/>
                </a:moveTo>
                <a:lnTo>
                  <a:pt x="71843" y="260350"/>
                </a:lnTo>
                <a:lnTo>
                  <a:pt x="71843" y="193040"/>
                </a:lnTo>
                <a:lnTo>
                  <a:pt x="213245" y="193040"/>
                </a:lnTo>
                <a:lnTo>
                  <a:pt x="213245" y="127000"/>
                </a:lnTo>
                <a:lnTo>
                  <a:pt x="71843" y="127000"/>
                </a:lnTo>
                <a:lnTo>
                  <a:pt x="71843" y="66040"/>
                </a:lnTo>
                <a:lnTo>
                  <a:pt x="221538" y="66040"/>
                </a:lnTo>
                <a:lnTo>
                  <a:pt x="221538" y="0"/>
                </a:lnTo>
                <a:lnTo>
                  <a:pt x="0" y="0"/>
                </a:lnTo>
                <a:lnTo>
                  <a:pt x="0" y="66040"/>
                </a:lnTo>
                <a:lnTo>
                  <a:pt x="0" y="127000"/>
                </a:lnTo>
                <a:lnTo>
                  <a:pt x="0" y="193040"/>
                </a:lnTo>
                <a:lnTo>
                  <a:pt x="0" y="260350"/>
                </a:lnTo>
                <a:lnTo>
                  <a:pt x="0" y="326390"/>
                </a:lnTo>
                <a:lnTo>
                  <a:pt x="229831" y="326390"/>
                </a:lnTo>
                <a:lnTo>
                  <a:pt x="229831" y="260350"/>
                </a:lnTo>
                <a:close/>
              </a:path>
              <a:path w="628650" h="326389">
                <a:moveTo>
                  <a:pt x="529348" y="47523"/>
                </a:moveTo>
                <a:lnTo>
                  <a:pt x="505256" y="27711"/>
                </a:lnTo>
                <a:lnTo>
                  <a:pt x="477608" y="12750"/>
                </a:lnTo>
                <a:lnTo>
                  <a:pt x="447090" y="3302"/>
                </a:lnTo>
                <a:lnTo>
                  <a:pt x="414312" y="0"/>
                </a:lnTo>
                <a:lnTo>
                  <a:pt x="370967" y="5829"/>
                </a:lnTo>
                <a:lnTo>
                  <a:pt x="332016" y="22263"/>
                </a:lnTo>
                <a:lnTo>
                  <a:pt x="299021" y="47752"/>
                </a:lnTo>
                <a:lnTo>
                  <a:pt x="273519" y="80759"/>
                </a:lnTo>
                <a:lnTo>
                  <a:pt x="257086" y="119697"/>
                </a:lnTo>
                <a:lnTo>
                  <a:pt x="251256" y="163042"/>
                </a:lnTo>
                <a:lnTo>
                  <a:pt x="257086" y="206387"/>
                </a:lnTo>
                <a:lnTo>
                  <a:pt x="273519" y="245338"/>
                </a:lnTo>
                <a:lnTo>
                  <a:pt x="299021" y="278333"/>
                </a:lnTo>
                <a:lnTo>
                  <a:pt x="332016" y="303822"/>
                </a:lnTo>
                <a:lnTo>
                  <a:pt x="370967" y="320255"/>
                </a:lnTo>
                <a:lnTo>
                  <a:pt x="414312" y="326085"/>
                </a:lnTo>
                <a:lnTo>
                  <a:pt x="447052" y="322795"/>
                </a:lnTo>
                <a:lnTo>
                  <a:pt x="505180" y="298424"/>
                </a:lnTo>
                <a:lnTo>
                  <a:pt x="481520" y="230670"/>
                </a:lnTo>
                <a:lnTo>
                  <a:pt x="467436" y="242239"/>
                </a:lnTo>
                <a:lnTo>
                  <a:pt x="451294" y="250964"/>
                </a:lnTo>
                <a:lnTo>
                  <a:pt x="433451" y="256489"/>
                </a:lnTo>
                <a:lnTo>
                  <a:pt x="414312" y="258406"/>
                </a:lnTo>
                <a:lnTo>
                  <a:pt x="377190" y="250913"/>
                </a:lnTo>
                <a:lnTo>
                  <a:pt x="346875" y="230479"/>
                </a:lnTo>
                <a:lnTo>
                  <a:pt x="326440" y="200164"/>
                </a:lnTo>
                <a:lnTo>
                  <a:pt x="318947" y="163042"/>
                </a:lnTo>
                <a:lnTo>
                  <a:pt x="326440" y="125920"/>
                </a:lnTo>
                <a:lnTo>
                  <a:pt x="346875" y="95618"/>
                </a:lnTo>
                <a:lnTo>
                  <a:pt x="377190" y="75184"/>
                </a:lnTo>
                <a:lnTo>
                  <a:pt x="414312" y="67691"/>
                </a:lnTo>
                <a:lnTo>
                  <a:pt x="433476" y="69621"/>
                </a:lnTo>
                <a:lnTo>
                  <a:pt x="451345" y="75158"/>
                </a:lnTo>
                <a:lnTo>
                  <a:pt x="467512" y="83908"/>
                </a:lnTo>
                <a:lnTo>
                  <a:pt x="481596" y="95504"/>
                </a:lnTo>
                <a:lnTo>
                  <a:pt x="529348" y="47523"/>
                </a:lnTo>
                <a:close/>
              </a:path>
              <a:path w="628650" h="326389">
                <a:moveTo>
                  <a:pt x="628332" y="0"/>
                </a:moveTo>
                <a:lnTo>
                  <a:pt x="562521" y="0"/>
                </a:lnTo>
                <a:lnTo>
                  <a:pt x="562521" y="326174"/>
                </a:lnTo>
                <a:lnTo>
                  <a:pt x="628332" y="326174"/>
                </a:lnTo>
                <a:lnTo>
                  <a:pt x="628332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9356553" y="5235201"/>
            <a:ext cx="294819" cy="251057"/>
          </a:xfrm>
          <a:custGeom>
            <a:avLst/>
            <a:gdLst/>
            <a:ahLst/>
            <a:cxnLst/>
            <a:rect l="l" t="t" r="r" b="b"/>
            <a:pathLst>
              <a:path w="325120" h="276860">
                <a:moveTo>
                  <a:pt x="162305" y="0"/>
                </a:moveTo>
                <a:lnTo>
                  <a:pt x="119155" y="5796"/>
                </a:lnTo>
                <a:lnTo>
                  <a:pt x="80382" y="22156"/>
                </a:lnTo>
                <a:lnTo>
                  <a:pt x="47534" y="47532"/>
                </a:lnTo>
                <a:lnTo>
                  <a:pt x="22157" y="80378"/>
                </a:lnTo>
                <a:lnTo>
                  <a:pt x="5797" y="119147"/>
                </a:lnTo>
                <a:lnTo>
                  <a:pt x="0" y="162293"/>
                </a:lnTo>
                <a:lnTo>
                  <a:pt x="3273" y="194887"/>
                </a:lnTo>
                <a:lnTo>
                  <a:pt x="12665" y="225258"/>
                </a:lnTo>
                <a:lnTo>
                  <a:pt x="27528" y="252759"/>
                </a:lnTo>
                <a:lnTo>
                  <a:pt x="47218" y="276745"/>
                </a:lnTo>
                <a:lnTo>
                  <a:pt x="94983" y="229209"/>
                </a:lnTo>
                <a:lnTo>
                  <a:pt x="83468" y="215189"/>
                </a:lnTo>
                <a:lnTo>
                  <a:pt x="74777" y="199113"/>
                </a:lnTo>
                <a:lnTo>
                  <a:pt x="69287" y="181357"/>
                </a:lnTo>
                <a:lnTo>
                  <a:pt x="67373" y="162293"/>
                </a:lnTo>
                <a:lnTo>
                  <a:pt x="74834" y="125350"/>
                </a:lnTo>
                <a:lnTo>
                  <a:pt x="95180" y="95178"/>
                </a:lnTo>
                <a:lnTo>
                  <a:pt x="125355" y="74834"/>
                </a:lnTo>
                <a:lnTo>
                  <a:pt x="162305" y="67373"/>
                </a:lnTo>
                <a:lnTo>
                  <a:pt x="199256" y="74834"/>
                </a:lnTo>
                <a:lnTo>
                  <a:pt x="229431" y="95178"/>
                </a:lnTo>
                <a:lnTo>
                  <a:pt x="249777" y="125350"/>
                </a:lnTo>
                <a:lnTo>
                  <a:pt x="257238" y="162293"/>
                </a:lnTo>
                <a:lnTo>
                  <a:pt x="255316" y="181380"/>
                </a:lnTo>
                <a:lnTo>
                  <a:pt x="249807" y="199162"/>
                </a:lnTo>
                <a:lnTo>
                  <a:pt x="241095" y="215262"/>
                </a:lnTo>
                <a:lnTo>
                  <a:pt x="229565" y="229298"/>
                </a:lnTo>
                <a:lnTo>
                  <a:pt x="277304" y="276821"/>
                </a:lnTo>
                <a:lnTo>
                  <a:pt x="297029" y="252831"/>
                </a:lnTo>
                <a:lnTo>
                  <a:pt x="311921" y="225315"/>
                </a:lnTo>
                <a:lnTo>
                  <a:pt x="321331" y="194920"/>
                </a:lnTo>
                <a:lnTo>
                  <a:pt x="324611" y="162293"/>
                </a:lnTo>
                <a:lnTo>
                  <a:pt x="318814" y="119147"/>
                </a:lnTo>
                <a:lnTo>
                  <a:pt x="302451" y="80378"/>
                </a:lnTo>
                <a:lnTo>
                  <a:pt x="277072" y="47532"/>
                </a:lnTo>
                <a:lnTo>
                  <a:pt x="244223" y="22156"/>
                </a:lnTo>
                <a:lnTo>
                  <a:pt x="205452" y="5796"/>
                </a:lnTo>
                <a:lnTo>
                  <a:pt x="162305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9356458" y="5529482"/>
            <a:ext cx="294819" cy="61037"/>
          </a:xfrm>
          <a:custGeom>
            <a:avLst/>
            <a:gdLst/>
            <a:ahLst/>
            <a:cxnLst/>
            <a:rect l="l" t="t" r="r" b="b"/>
            <a:pathLst>
              <a:path w="325120" h="67310">
                <a:moveTo>
                  <a:pt x="324815" y="0"/>
                </a:moveTo>
                <a:lnTo>
                  <a:pt x="0" y="0"/>
                </a:lnTo>
                <a:lnTo>
                  <a:pt x="0" y="67309"/>
                </a:lnTo>
                <a:lnTo>
                  <a:pt x="324815" y="67309"/>
                </a:lnTo>
                <a:lnTo>
                  <a:pt x="324815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6254" y="5726527"/>
            <a:ext cx="1761995" cy="19386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979480" y="6024240"/>
            <a:ext cx="1085418" cy="13717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816" dirty="0">
                <a:solidFill>
                  <a:srgbClr val="B1B1B1"/>
                </a:solidFill>
                <a:latin typeface="Brandon Text Regular"/>
                <a:cs typeface="Brandon Text Regular"/>
              </a:rPr>
              <a:t>UDL</a:t>
            </a:r>
            <a:r>
              <a:rPr sz="816" spc="-18" dirty="0">
                <a:solidFill>
                  <a:srgbClr val="B1B1B1"/>
                </a:solidFill>
                <a:latin typeface="Brandon Text Regular"/>
                <a:cs typeface="Brandon Text Regular"/>
              </a:rPr>
              <a:t> </a:t>
            </a:r>
            <a:r>
              <a:rPr sz="816" spc="-5" dirty="0">
                <a:solidFill>
                  <a:srgbClr val="B1B1B1"/>
                </a:solidFill>
                <a:latin typeface="Brandon Text Regular"/>
                <a:cs typeface="Brandon Text Regular"/>
              </a:rPr>
              <a:t>Spel</a:t>
            </a:r>
            <a:r>
              <a:rPr sz="816" spc="-18" dirty="0">
                <a:solidFill>
                  <a:srgbClr val="B1B1B1"/>
                </a:solidFill>
                <a:latin typeface="Brandon Text Regular"/>
                <a:cs typeface="Brandon Text Regular"/>
              </a:rPr>
              <a:t> </a:t>
            </a:r>
            <a:r>
              <a:rPr sz="816" dirty="0">
                <a:solidFill>
                  <a:srgbClr val="B1B1B1"/>
                </a:solidFill>
                <a:latin typeface="Brandon Text Regular"/>
                <a:cs typeface="Brandon Text Regular"/>
              </a:rPr>
              <a:t>©</a:t>
            </a:r>
            <a:r>
              <a:rPr sz="816" spc="-18" dirty="0">
                <a:solidFill>
                  <a:srgbClr val="B1B1B1"/>
                </a:solidFill>
                <a:latin typeface="Brandon Text Regular"/>
                <a:cs typeface="Brandon Text Regular"/>
              </a:rPr>
              <a:t> </a:t>
            </a:r>
            <a:r>
              <a:rPr sz="816" spc="-5" dirty="0">
                <a:solidFill>
                  <a:srgbClr val="B1B1B1"/>
                </a:solidFill>
                <a:latin typeface="Brandon Text Regular"/>
                <a:cs typeface="Brandon Text Regular"/>
              </a:rPr>
              <a:t>ECIO</a:t>
            </a:r>
            <a:r>
              <a:rPr sz="816" spc="-18" dirty="0">
                <a:solidFill>
                  <a:srgbClr val="B1B1B1"/>
                </a:solidFill>
                <a:latin typeface="Brandon Text Regular"/>
                <a:cs typeface="Brandon Text Regular"/>
              </a:rPr>
              <a:t> </a:t>
            </a:r>
            <a:r>
              <a:rPr sz="816" dirty="0">
                <a:solidFill>
                  <a:srgbClr val="B1B1B1"/>
                </a:solidFill>
                <a:latin typeface="Brandon Text Regular"/>
                <a:cs typeface="Brandon Text Regular"/>
              </a:rPr>
              <a:t>2022</a:t>
            </a:r>
            <a:endParaRPr sz="816">
              <a:latin typeface="Brandon Text Regular"/>
              <a:cs typeface="Brandon Text Regula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15052" y="4925595"/>
            <a:ext cx="2831876" cy="10162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dirty="0">
                <a:solidFill>
                  <a:srgbClr val="1D1D1B"/>
                </a:solidFill>
                <a:latin typeface="Brandon Text Medium"/>
                <a:cs typeface="Brandon Text Medium"/>
              </a:rPr>
              <a:t>Denk</a:t>
            </a:r>
            <a:r>
              <a:rPr sz="1632" spc="-41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1632" dirty="0">
                <a:solidFill>
                  <a:srgbClr val="1D1D1B"/>
                </a:solidFill>
                <a:latin typeface="Brandon Text Medium"/>
                <a:cs typeface="Brandon Text Medium"/>
              </a:rPr>
              <a:t>aan:</a:t>
            </a:r>
            <a:endParaRPr sz="1632">
              <a:latin typeface="Brandon Text Medium"/>
              <a:cs typeface="Brandon Text Medium"/>
            </a:endParaRPr>
          </a:p>
          <a:p>
            <a:pPr marL="426105" marR="4607"/>
            <a:r>
              <a:rPr sz="1632" dirty="0">
                <a:solidFill>
                  <a:srgbClr val="1D1D1B"/>
                </a:solidFill>
                <a:latin typeface="Brandon Text Medium"/>
                <a:cs typeface="Brandon Text Medium"/>
              </a:rPr>
              <a:t>Betrokkenheid student </a:t>
            </a:r>
            <a:r>
              <a:rPr sz="1632" spc="5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1632" dirty="0">
                <a:solidFill>
                  <a:srgbClr val="1D1D1B"/>
                </a:solidFill>
                <a:latin typeface="Brandon Text Medium"/>
                <a:cs typeface="Brandon Text Medium"/>
              </a:rPr>
              <a:t>Keuzevrijheid </a:t>
            </a:r>
            <a:r>
              <a:rPr sz="1632" spc="5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1632" dirty="0">
                <a:solidFill>
                  <a:srgbClr val="1D1D1B"/>
                </a:solidFill>
                <a:latin typeface="Brandon Text Medium"/>
                <a:cs typeface="Brandon Text Medium"/>
              </a:rPr>
              <a:t>Verschillende</a:t>
            </a:r>
            <a:r>
              <a:rPr sz="1632" spc="-91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1632" dirty="0">
                <a:solidFill>
                  <a:srgbClr val="1D1D1B"/>
                </a:solidFill>
                <a:latin typeface="Brandon Text Medium"/>
                <a:cs typeface="Brandon Text Medium"/>
              </a:rPr>
              <a:t>werkvormen</a:t>
            </a:r>
            <a:endParaRPr sz="1632">
              <a:latin typeface="Brandon Text Medium"/>
              <a:cs typeface="Brandon Text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15052" y="1865703"/>
            <a:ext cx="5877381" cy="157462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spcBef>
                <a:spcPts val="91"/>
              </a:spcBef>
            </a:pP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J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e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word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t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voo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r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ee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n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va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k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beoordeel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d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op  participatie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.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Hiervoo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r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kijk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t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d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e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docen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t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naa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r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je  activitei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t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i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n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d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e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le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s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e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n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j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e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participati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e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o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p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een  onlin</a:t>
            </a:r>
            <a:r>
              <a:rPr sz="2539" dirty="0">
                <a:solidFill>
                  <a:srgbClr val="1D1D1B"/>
                </a:solidFill>
                <a:latin typeface="Brandon Text Medium"/>
                <a:cs typeface="Brandon Text Medium"/>
              </a:rPr>
              <a:t>e</a:t>
            </a:r>
            <a:r>
              <a:rPr sz="2539" spc="-109" dirty="0">
                <a:solidFill>
                  <a:srgbClr val="1D1D1B"/>
                </a:solidFill>
                <a:latin typeface="Brandon Text Medium"/>
                <a:cs typeface="Brandon Text Medium"/>
              </a:rPr>
              <a:t> </a:t>
            </a:r>
            <a:r>
              <a:rPr sz="2539" spc="-54" dirty="0">
                <a:solidFill>
                  <a:srgbClr val="1D1D1B"/>
                </a:solidFill>
                <a:latin typeface="Brandon Text Medium"/>
                <a:cs typeface="Brandon Text Medium"/>
              </a:rPr>
              <a:t>discussieforum.</a:t>
            </a:r>
            <a:endParaRPr sz="2539">
              <a:latin typeface="Brandon Text Medium"/>
              <a:cs typeface="Brandon Text Medium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spc="-118" dirty="0"/>
              <a:t>4.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DF1C26-BBCA-4CE9-9DBB-1D8EF996D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Einde van het spel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9BB406-01D3-447F-964A-DD1AEE4E16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Waar staat jouw student+? </a:t>
            </a:r>
          </a:p>
          <a:p>
            <a:r>
              <a:rPr lang="nl-NL" dirty="0"/>
              <a:t>Hoe voelt de student+ zich bij dit eindpunt?</a:t>
            </a:r>
          </a:p>
          <a:p>
            <a:r>
              <a:rPr lang="nl-NL" dirty="0"/>
              <a:t>Wat leert dit jou over studeren met een ondersteuningsvraag?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4217CCB-5CBD-4760-B8E7-2ABBCD816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E890EA7-63D2-45A9-9408-5FCDAD6B1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860" y="214088"/>
            <a:ext cx="1112522" cy="81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79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1AA88E0-3887-4D55-A42E-B0027A15C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E7A7-E2D3-604B-AB6C-3186D15E6D71}" type="slidenum">
              <a:rPr lang="nl-NL" smtClean="0"/>
              <a:t>25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C24817-06BC-4524-ADE9-AED355BBD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2404"/>
            <a:ext cx="10515600" cy="1032761"/>
          </a:xfrm>
        </p:spPr>
        <p:txBody>
          <a:bodyPr/>
          <a:lstStyle/>
          <a:p>
            <a:r>
              <a:rPr lang="nl-NL" dirty="0"/>
              <a:t>Gefeliciteerd!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A5D703-F9B2-4FFB-A1BD-9C7425929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3721278"/>
            <a:ext cx="10515600" cy="1500187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</a:rPr>
              <a:t>Met het behalen van het UDL-spel certificaat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F2A3FE4-DD15-4D6D-92E0-F3BE34150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860" y="214088"/>
            <a:ext cx="1112522" cy="81381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CAE470B-4135-4433-A11E-F702B3C43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285874"/>
            <a:ext cx="54197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8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0994391-E71A-4AA5-9DE1-68AA94F5D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E7A7-E2D3-604B-AB6C-3186D15E6D71}" type="slidenum">
              <a:rPr lang="nl-NL" smtClean="0"/>
              <a:t>26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DEEF685-27BD-48EA-AEE4-00433CFBC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51" y="1179468"/>
            <a:ext cx="11347298" cy="4219249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0C710DA7-02B6-4053-B69E-A789B4092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860" y="214088"/>
            <a:ext cx="1112522" cy="81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75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3E6CE1-6AC5-476C-A50F-D64B2E657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vond je het UDL-spel?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45C739A-B4F2-4181-8D09-BC5A8AD721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Schrijf je feedback op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Of deel het mondeling met ons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4F2607E-A417-432E-B81F-0FAD245B8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E7A7-E2D3-604B-AB6C-3186D15E6D71}" type="slidenum">
              <a:rPr lang="nl-NL" smtClean="0"/>
              <a:t>27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ADADA5F-A9B5-459E-AA90-240BF4FFE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860" y="214088"/>
            <a:ext cx="1112522" cy="81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44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3E56ADF-5CE1-EE42-8E92-570637C13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Ellen van Veen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D93615-FB71-A448-8A69-4F017D472DC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eveen@cinop.nl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1D3A631-DFDB-B04B-89C9-E71A3B3C4C3A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+31625104948</a:t>
            </a:r>
          </a:p>
        </p:txBody>
      </p:sp>
    </p:spTree>
    <p:extLst>
      <p:ext uri="{BB962C8B-B14F-4D97-AF65-F5344CB8AC3E}">
        <p14:creationId xmlns:p14="http://schemas.microsoft.com/office/powerpoint/2010/main" val="2582176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152143-BBC4-E14F-B3F7-1969AA4B1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391525" cy="1325563"/>
          </a:xfrm>
        </p:spPr>
        <p:txBody>
          <a:bodyPr/>
          <a:lstStyle/>
          <a:p>
            <a:r>
              <a:rPr lang="nl-NL" dirty="0"/>
              <a:t>Universal Design </a:t>
            </a:r>
            <a:r>
              <a:rPr lang="nl-NL" dirty="0" err="1"/>
              <a:t>for</a:t>
            </a:r>
            <a:r>
              <a:rPr lang="nl-NL" dirty="0"/>
              <a:t> Learning:</a:t>
            </a:r>
            <a:br>
              <a:rPr lang="nl-NL" dirty="0"/>
            </a:br>
            <a:r>
              <a:rPr lang="nl-NL" dirty="0"/>
              <a:t>Diversiteit als uitgangspunt 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0C82F6A7-7D71-43E3-894D-5D8073CC4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7860" y="214088"/>
            <a:ext cx="1112522" cy="813818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EFF1874-80CB-4DD2-996C-C401D8F8CE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Universal Design for Learning (UDL) – Parents – Alhambra Unified School  District">
            <a:extLst>
              <a:ext uri="{FF2B5EF4-FFF2-40B4-BE49-F238E27FC236}">
                <a16:creationId xmlns:a16="http://schemas.microsoft.com/office/drawing/2014/main" id="{1F5B77CA-8A6F-4AA9-AC78-A4F4C0F63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807" y="1825625"/>
            <a:ext cx="5211872" cy="390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941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5E18E3-C079-524C-B29B-61AE33BF5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UDL-spel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9195372-2748-B34B-831D-FCCB0B40E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67088"/>
            <a:ext cx="10515600" cy="2843739"/>
          </a:xfrm>
        </p:spPr>
        <p:txBody>
          <a:bodyPr>
            <a:normAutofit lnSpcReduction="10000"/>
          </a:bodyPr>
          <a:lstStyle/>
          <a:p>
            <a:r>
              <a:rPr lang="en-GB" sz="18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“In order for someone to be really effective, they must walk in another person’s shoes, even if it’s for a few minutes. Those few minutes will leave a lasting impression on one’s mind.” – 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Student met een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ondersteuningsvraag</a:t>
            </a:r>
            <a:endParaRPr lang="en-US" sz="1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1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dirty="0"/>
              <a:t>Ervaar welke belemmeringen studenten met een ondersteuningsvraag tijdens hun studie kunnen tegenkomen en wat voor hen ondersteunend kan zijn. 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C5137297-5CE6-4DE4-A11E-0A97EE206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7860" y="214088"/>
            <a:ext cx="1112522" cy="81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9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2C132CA-5F2A-49AC-88D5-890D0D040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5EB335A-AB27-4F28-B566-43ACD6AFD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460" y="2396239"/>
            <a:ext cx="10515600" cy="1032761"/>
          </a:xfrm>
        </p:spPr>
        <p:txBody>
          <a:bodyPr/>
          <a:lstStyle/>
          <a:p>
            <a:pPr algn="ctr"/>
            <a:r>
              <a:rPr lang="nl-NL" dirty="0"/>
              <a:t>Hoe werkt het spel?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9A2FA39-8969-4DAE-83C5-293907ED3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7860" y="214088"/>
            <a:ext cx="1112522" cy="81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32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1395FF-9425-DF4B-B864-80B12C820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92375"/>
            <a:ext cx="10515600" cy="945976"/>
          </a:xfrm>
        </p:spPr>
        <p:txBody>
          <a:bodyPr/>
          <a:lstStyle/>
          <a:p>
            <a:r>
              <a:rPr lang="nl-NL" dirty="0"/>
              <a:t>Rollen verdelen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3145647-960A-DF4E-961E-4382A597550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1850" y="2038351"/>
            <a:ext cx="10515600" cy="3433935"/>
          </a:xfrm>
        </p:spPr>
        <p:txBody>
          <a:bodyPr/>
          <a:lstStyle/>
          <a:p>
            <a:r>
              <a:rPr lang="nl-NL" dirty="0"/>
              <a:t>1 spelleider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4 studenten+: Nadia, Joris, Max en Noah</a:t>
            </a:r>
          </a:p>
          <a:p>
            <a:r>
              <a:rPr lang="nl-NL" dirty="0"/>
              <a:t>4 groepen publiek gekoppeld aan een student+</a:t>
            </a:r>
          </a:p>
          <a:p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EC6DABC-C1AC-4556-BC83-451AE1A16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7860" y="214088"/>
            <a:ext cx="1112522" cy="81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21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5FF198-9D23-964A-8B3F-89F22AE62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 jouw student+ kennen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D91C72-D83C-1348-A855-F9C2762E64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De vier studenten+ vertellen over zichzelf aan hun groepje (2 min)</a:t>
            </a:r>
          </a:p>
          <a:p>
            <a:endParaRPr lang="nl-NL" dirty="0"/>
          </a:p>
          <a:p>
            <a:r>
              <a:rPr lang="nl-NL" dirty="0"/>
              <a:t>Als je klaar bent, neem je als student+ plaats achter de streep</a:t>
            </a:r>
          </a:p>
          <a:p>
            <a:r>
              <a:rPr lang="nl-NL" dirty="0"/>
              <a:t>Het publiek stelt zich op aan de achterkant van hun student+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0A3AAFA-3E60-4C5B-8590-96021D1CE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5230" y="214088"/>
            <a:ext cx="1112522" cy="81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54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961836-7AF2-F04D-AEB7-16C3D693E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Spelverloop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3730009-A156-4F28-B6C7-A474D5CE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7772399" cy="4060825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De vier studenten starten met hun studie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De spelleider legt een</a:t>
            </a:r>
            <a:r>
              <a:rPr lang="nl-NL" b="1" dirty="0"/>
              <a:t> situatie </a:t>
            </a:r>
            <a:r>
              <a:rPr lang="nl-NL" dirty="0"/>
              <a:t>voor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De studenten+ verwoorden wat de situatie </a:t>
            </a:r>
            <a:r>
              <a:rPr lang="nl-NL" b="1" dirty="0"/>
              <a:t>met hen doet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Het publiek bespreekt of het een </a:t>
            </a:r>
            <a:r>
              <a:rPr lang="nl-NL" b="1" dirty="0"/>
              <a:t>bevorderende of belemmerende situatie </a:t>
            </a:r>
            <a:r>
              <a:rPr lang="nl-NL" dirty="0"/>
              <a:t>is voor hun student en hoe groot het effect is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De studenten+ gaan </a:t>
            </a:r>
            <a:r>
              <a:rPr lang="nl-NL" b="1" dirty="0"/>
              <a:t>0, 1 of 2 stappen vooruit of achteruit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Volgende situatie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…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49263352-E949-4AF7-925F-020293F25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7860" y="214088"/>
            <a:ext cx="1112522" cy="81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18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4776C06-8509-4BF2-BEE0-B4D455947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E10095-FF2F-49FB-BEDF-DDFD03ADB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Inzichtenformulier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577742-21EB-48B2-A5B1-7705086C7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67088"/>
            <a:ext cx="4798512" cy="2756057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Welke praktische inzichten doe jij op tijdens het spel?</a:t>
            </a:r>
          </a:p>
          <a:p>
            <a:r>
              <a:rPr lang="nl-NL" dirty="0">
                <a:solidFill>
                  <a:schemeClr val="tx1"/>
                </a:solidFill>
              </a:rPr>
              <a:t>Schrijf het op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60A1E37B-86FD-480F-B82D-EA993A207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860" y="214088"/>
            <a:ext cx="1112522" cy="81381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9202497-2AB2-4419-9AC6-EA493E29E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123" y="1360924"/>
            <a:ext cx="5880631" cy="414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4492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62896B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78F2DE7D9A9C479116BCE0C4CF6840" ma:contentTypeVersion="16" ma:contentTypeDescription="Een nieuw document maken." ma:contentTypeScope="" ma:versionID="5c42f218ea58ca94be6405ba1d90a834">
  <xsd:schema xmlns:xsd="http://www.w3.org/2001/XMLSchema" xmlns:xs="http://www.w3.org/2001/XMLSchema" xmlns:p="http://schemas.microsoft.com/office/2006/metadata/properties" xmlns:ns2="8d1f730c-b919-4450-b904-102a403d830d" xmlns:ns3="45e41de8-3bcc-4e7d-ae12-f75bf3360fcd" targetNamespace="http://schemas.microsoft.com/office/2006/metadata/properties" ma:root="true" ma:fieldsID="3b274dd66bf0e55324a84cad644626f3" ns2:_="" ns3:_="">
    <xsd:import namespace="8d1f730c-b919-4450-b904-102a403d830d"/>
    <xsd:import namespace="45e41de8-3bcc-4e7d-ae12-f75bf3360f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1f730c-b919-4450-b904-102a403d83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2ba1a1fb-4924-4901-afe7-387a3b550b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41de8-3bcc-4e7d-ae12-f75bf3360fc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68f7678-6ace-4101-99e4-9fea46d8756c}" ma:internalName="TaxCatchAll" ma:showField="CatchAllData" ma:web="45e41de8-3bcc-4e7d-ae12-f75bf3360f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1f730c-b919-4450-b904-102a403d830d">
      <Terms xmlns="http://schemas.microsoft.com/office/infopath/2007/PartnerControls"/>
    </lcf76f155ced4ddcb4097134ff3c332f>
    <TaxCatchAll xmlns="45e41de8-3bcc-4e7d-ae12-f75bf3360fcd" xsi:nil="true"/>
  </documentManagement>
</p:properties>
</file>

<file path=customXml/itemProps1.xml><?xml version="1.0" encoding="utf-8"?>
<ds:datastoreItem xmlns:ds="http://schemas.openxmlformats.org/officeDocument/2006/customXml" ds:itemID="{B43538F4-6BC2-4CEC-B22C-9C04F1C25D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35006E-AAFB-4732-AF2A-EFF4F7BAEBBE}"/>
</file>

<file path=customXml/itemProps3.xml><?xml version="1.0" encoding="utf-8"?>
<ds:datastoreItem xmlns:ds="http://schemas.openxmlformats.org/officeDocument/2006/customXml" ds:itemID="{CD651418-8C5B-46DF-A130-7040780E5C82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77dd59ab-186c-494e-ba3a-08f6c49e15ae"/>
    <ds:schemaRef ds:uri="de62b43b-be81-4af9-9714-7a443aaac1fc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5275</TotalTime>
  <Words>776</Words>
  <Application>Microsoft Office PowerPoint</Application>
  <PresentationFormat>Breedbeeld</PresentationFormat>
  <Paragraphs>131</Paragraphs>
  <Slides>28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5" baseType="lpstr">
      <vt:lpstr>Arial</vt:lpstr>
      <vt:lpstr>Brandon Text Medium</vt:lpstr>
      <vt:lpstr>Brandon Text Regular</vt:lpstr>
      <vt:lpstr>Calibri</vt:lpstr>
      <vt:lpstr>Century Gothic</vt:lpstr>
      <vt:lpstr>Verdana</vt:lpstr>
      <vt:lpstr>Kantoorthema</vt:lpstr>
      <vt:lpstr>UDL-spel</vt:lpstr>
      <vt:lpstr>Expertisecentrum Inclusief Onderwijs (ECIO)</vt:lpstr>
      <vt:lpstr>Universal Design for Learning: Diversiteit als uitgangspunt </vt:lpstr>
      <vt:lpstr>UDL-spel</vt:lpstr>
      <vt:lpstr>Hoe werkt het spel?</vt:lpstr>
      <vt:lpstr>Rollen verdelen</vt:lpstr>
      <vt:lpstr>Leer jouw student+ kennen</vt:lpstr>
      <vt:lpstr>Spelverloop</vt:lpstr>
      <vt:lpstr>Inzichtenformulier</vt:lpstr>
      <vt:lpstr>Let’s play</vt:lpstr>
      <vt:lpstr>1.</vt:lpstr>
      <vt:lpstr>1.</vt:lpstr>
      <vt:lpstr>1.</vt:lpstr>
      <vt:lpstr>1.</vt:lpstr>
      <vt:lpstr>2.</vt:lpstr>
      <vt:lpstr>2.</vt:lpstr>
      <vt:lpstr>3.</vt:lpstr>
      <vt:lpstr>3.</vt:lpstr>
      <vt:lpstr>3.</vt:lpstr>
      <vt:lpstr>3.</vt:lpstr>
      <vt:lpstr>Korte reflectie</vt:lpstr>
      <vt:lpstr>4.</vt:lpstr>
      <vt:lpstr>4.</vt:lpstr>
      <vt:lpstr>Einde van het spel</vt:lpstr>
      <vt:lpstr>Gefeliciteerd!</vt:lpstr>
      <vt:lpstr>PowerPoint-presentatie</vt:lpstr>
      <vt:lpstr>Hoe vond je het UDL-spel?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Mireille</dc:creator>
  <cp:lastModifiedBy>Wilma van Veen</cp:lastModifiedBy>
  <cp:revision>6</cp:revision>
  <dcterms:created xsi:type="dcterms:W3CDTF">2022-01-26T15:38:13Z</dcterms:created>
  <dcterms:modified xsi:type="dcterms:W3CDTF">2022-06-21T14:16:45Z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0x0101007378F2DE7D9A9C479116BCE0C4CF6840</vt:lpwstr>
  </property>
  <property fmtid="{D5CDD505-2E9C-101B-9397-08002B2CF9AE}" pid="3" name="MediaServiceImageTags">
    <vt:lpwstr/>
  </property>
</Properties>
</file>